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handoutMasterIdLst>
    <p:handoutMasterId r:id="rId17"/>
  </p:handoutMasterIdLst>
  <p:sldIdLst>
    <p:sldId id="316" r:id="rId2"/>
    <p:sldId id="314" r:id="rId3"/>
    <p:sldId id="334" r:id="rId4"/>
    <p:sldId id="365" r:id="rId5"/>
    <p:sldId id="366" r:id="rId6"/>
    <p:sldId id="371" r:id="rId7"/>
    <p:sldId id="367" r:id="rId8"/>
    <p:sldId id="372" r:id="rId9"/>
    <p:sldId id="375" r:id="rId10"/>
    <p:sldId id="368" r:id="rId11"/>
    <p:sldId id="373" r:id="rId12"/>
    <p:sldId id="313" r:id="rId13"/>
    <p:sldId id="374" r:id="rId14"/>
    <p:sldId id="263" r:id="rId15"/>
  </p:sldIdLst>
  <p:sldSz cx="12192000" cy="6858000"/>
  <p:notesSz cx="6797675" cy="9926638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340"/>
    <a:srgbClr val="000000"/>
    <a:srgbClr val="171B1B"/>
    <a:srgbClr val="C6DFDE"/>
    <a:srgbClr val="A5AEBA"/>
    <a:srgbClr val="615956"/>
    <a:srgbClr val="DFDAD5"/>
    <a:srgbClr val="DFDAD6"/>
    <a:srgbClr val="4F3C3E"/>
    <a:srgbClr val="B7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3" autoAdjust="0"/>
    <p:restoredTop sz="84795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167" y="39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918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3" d="100"/>
          <a:sy n="73" d="100"/>
        </p:scale>
        <p:origin x="290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15F823-5D2C-441C-A4DF-213A980773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875" cy="498025"/>
          </a:xfrm>
          <a:prstGeom prst="rect">
            <a:avLst/>
          </a:prstGeom>
        </p:spPr>
        <p:txBody>
          <a:bodyPr vert="horz" lIns="92967" tIns="46484" rIns="92967" bIns="46484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FB07A-B1C2-4AD2-A4DE-AA1C8D6C7C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183" y="0"/>
            <a:ext cx="2945875" cy="498025"/>
          </a:xfrm>
          <a:prstGeom prst="rect">
            <a:avLst/>
          </a:prstGeom>
        </p:spPr>
        <p:txBody>
          <a:bodyPr vert="horz" lIns="92967" tIns="46484" rIns="92967" bIns="46484" rtlCol="0"/>
          <a:lstStyle>
            <a:lvl1pPr algn="r">
              <a:defRPr sz="1200"/>
            </a:lvl1pPr>
          </a:lstStyle>
          <a:p>
            <a:fld id="{1C493056-960B-46D5-9C5C-D46D848C63C8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B703B-35B2-416A-A575-556711A900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613"/>
            <a:ext cx="2945875" cy="498025"/>
          </a:xfrm>
          <a:prstGeom prst="rect">
            <a:avLst/>
          </a:prstGeom>
        </p:spPr>
        <p:txBody>
          <a:bodyPr vert="horz" lIns="92967" tIns="46484" rIns="92967" bIns="46484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9EDD6-25E7-47CF-B80F-1AA9CF34690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183" y="9428613"/>
            <a:ext cx="2945875" cy="498025"/>
          </a:xfrm>
          <a:prstGeom prst="rect">
            <a:avLst/>
          </a:prstGeom>
        </p:spPr>
        <p:txBody>
          <a:bodyPr vert="horz" lIns="92967" tIns="46484" rIns="92967" bIns="46484" rtlCol="0" anchor="b"/>
          <a:lstStyle>
            <a:lvl1pPr algn="r">
              <a:defRPr sz="1200"/>
            </a:lvl1pPr>
          </a:lstStyle>
          <a:p>
            <a:fld id="{8C18A3B5-33F1-4A80-941E-6389256404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611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8056"/>
          </a:xfrm>
          <a:prstGeom prst="rect">
            <a:avLst/>
          </a:prstGeom>
        </p:spPr>
        <p:txBody>
          <a:bodyPr vert="horz" lIns="92967" tIns="46484" rIns="92967" bIns="46484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2" y="1"/>
            <a:ext cx="2945659" cy="498056"/>
          </a:xfrm>
          <a:prstGeom prst="rect">
            <a:avLst/>
          </a:prstGeom>
        </p:spPr>
        <p:txBody>
          <a:bodyPr vert="horz" lIns="92967" tIns="46484" rIns="92967" bIns="46484" rtlCol="0"/>
          <a:lstStyle>
            <a:lvl1pPr algn="r">
              <a:defRPr sz="1200"/>
            </a:lvl1pPr>
          </a:lstStyle>
          <a:p>
            <a:fld id="{9BAD3AAE-3D49-4D11-8D69-DECCE91C213E}" type="datetimeFigureOut">
              <a:rPr lang="en-GB" smtClean="0"/>
              <a:t>15/07/2020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67" tIns="46484" rIns="92967" bIns="4648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2967" tIns="46484" rIns="92967" bIns="464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2967" tIns="46484" rIns="92967" bIns="46484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2" y="9428584"/>
            <a:ext cx="2945659" cy="498055"/>
          </a:xfrm>
          <a:prstGeom prst="rect">
            <a:avLst/>
          </a:prstGeom>
        </p:spPr>
        <p:txBody>
          <a:bodyPr vert="horz" lIns="92967" tIns="46484" rIns="92967" bIns="46484" rtlCol="0" anchor="b"/>
          <a:lstStyle>
            <a:lvl1pPr algn="r">
              <a:defRPr sz="1200"/>
            </a:lvl1pPr>
          </a:lstStyle>
          <a:p>
            <a:fld id="{4D1008AA-FC09-48D7-8F16-526D0CC56D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2286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372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72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70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600" b="1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Better coding with </a:t>
            </a:r>
            <a:r>
              <a:rPr lang="en-GB" sz="1600" b="1" kern="1200" dirty="0" err="1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tidyverse</a:t>
            </a:r>
            <a:r>
              <a:rPr lang="en-GB" sz="1600" b="1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 (</a:t>
            </a:r>
            <a:r>
              <a:rPr lang="en-GB" sz="1600" b="1" kern="1200" dirty="0" err="1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stringr</a:t>
            </a:r>
            <a:r>
              <a:rPr lang="en-GB" sz="1600" b="1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, </a:t>
            </a:r>
            <a:r>
              <a:rPr lang="en-GB" sz="1600" b="1" kern="1200" dirty="0" err="1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forcats</a:t>
            </a:r>
            <a:r>
              <a:rPr lang="en-GB" sz="1600" b="1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, </a:t>
            </a:r>
            <a:r>
              <a:rPr lang="en-GB" sz="1600" b="1" kern="1200" dirty="0" err="1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rlang</a:t>
            </a:r>
            <a:r>
              <a:rPr lang="en-GB" sz="1600" b="1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, </a:t>
            </a:r>
            <a:r>
              <a:rPr lang="en-GB" sz="1600" b="1" kern="1200" dirty="0" err="1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magrittr</a:t>
            </a:r>
            <a:r>
              <a:rPr lang="en-GB" sz="1600" b="1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)</a:t>
            </a:r>
          </a:p>
          <a:p>
            <a:r>
              <a:rPr lang="en-GB" sz="1000" kern="1200" dirty="0">
                <a:solidFill>
                  <a:schemeClr val="bg2"/>
                </a:solidFill>
                <a:latin typeface="Century Gothic" panose="020B0502020202020204" pitchFamily="34" charset="0"/>
                <a:ea typeface="+mn-ea"/>
                <a:cs typeface="+mn-cs"/>
              </a:rPr>
              <a:t>“Collection of R packages designed for data science, sharing an underlying design philosophy, grammar, and data structures”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21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398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TASK SCHEDULER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3163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Demo Job run on TASK SCHEDULER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77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DEMO Data Diagnostic dashboard and library(</a:t>
            </a:r>
            <a:r>
              <a:rPr lang="en-GB" dirty="0" err="1"/>
              <a:t>tasckscheduleR</a:t>
            </a:r>
            <a:r>
              <a:rPr lang="en-GB" dirty="0"/>
              <a:t>) + Adds-In?</a:t>
            </a:r>
          </a:p>
          <a:p>
            <a:endParaRPr lang="en-GB" dirty="0"/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taskscheduleR</a:t>
            </a:r>
            <a:r>
              <a:rPr lang="en-US" dirty="0"/>
              <a:t>")</a:t>
            </a:r>
          </a:p>
          <a:p>
            <a:r>
              <a:rPr lang="en-US" dirty="0"/>
              <a:t>library(</a:t>
            </a:r>
            <a:r>
              <a:rPr lang="en-US" dirty="0" err="1"/>
              <a:t>taskscheduleR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#get a </a:t>
            </a:r>
            <a:r>
              <a:rPr lang="en-US" dirty="0" err="1"/>
              <a:t>df</a:t>
            </a:r>
            <a:r>
              <a:rPr lang="en-US" dirty="0"/>
              <a:t> of all tasks</a:t>
            </a:r>
          </a:p>
          <a:p>
            <a:r>
              <a:rPr lang="en-US" dirty="0"/>
              <a:t>tasks &lt;- </a:t>
            </a:r>
            <a:r>
              <a:rPr lang="en-US" dirty="0" err="1"/>
              <a:t>taskscheduleR</a:t>
            </a:r>
            <a:r>
              <a:rPr lang="en-US" dirty="0"/>
              <a:t>::</a:t>
            </a:r>
            <a:r>
              <a:rPr lang="en-US" dirty="0" err="1"/>
              <a:t>taskscheduler_ls</a:t>
            </a:r>
            <a:r>
              <a:rPr lang="en-US" dirty="0"/>
              <a:t>()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5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jobsLog</a:t>
            </a:r>
            <a:r>
              <a:rPr lang="en-GB" dirty="0"/>
              <a:t> Documentation from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764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1008AA-FC09-48D7-8F16-526D0CC56DE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931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451" y="1975792"/>
            <a:ext cx="4897348" cy="1453213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918" y="3502985"/>
            <a:ext cx="4879884" cy="439135"/>
          </a:xfrm>
        </p:spPr>
        <p:txBody>
          <a:bodyPr>
            <a:noAutofit/>
          </a:bodyPr>
          <a:lstStyle>
            <a:lvl1pPr marL="0" indent="0" algn="l">
              <a:buNone/>
              <a:defRPr sz="3200" b="0"/>
            </a:lvl1pPr>
            <a:lvl2pPr marL="457195" indent="0" algn="ctr">
              <a:buNone/>
              <a:defRPr sz="2000"/>
            </a:lvl2pPr>
            <a:lvl3pPr marL="914388" indent="0" algn="ctr">
              <a:buNone/>
              <a:defRPr sz="1801"/>
            </a:lvl3pPr>
            <a:lvl4pPr marL="1371583" indent="0" algn="ctr">
              <a:buNone/>
              <a:defRPr sz="1600"/>
            </a:lvl4pPr>
            <a:lvl5pPr marL="1828777" indent="0" algn="ctr">
              <a:buNone/>
              <a:defRPr sz="1600"/>
            </a:lvl5pPr>
            <a:lvl6pPr marL="2285972" indent="0" algn="ctr">
              <a:buNone/>
              <a:defRPr sz="1600"/>
            </a:lvl6pPr>
            <a:lvl7pPr marL="2743166" indent="0" algn="ctr">
              <a:buNone/>
              <a:defRPr sz="1600"/>
            </a:lvl7pPr>
            <a:lvl8pPr marL="3200360" indent="0" algn="ctr">
              <a:buNone/>
              <a:defRPr sz="1600"/>
            </a:lvl8pPr>
            <a:lvl9pPr marL="3657555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236B907B-8CFD-48F4-A962-3CD011AC04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11" y="6339475"/>
            <a:ext cx="2589868" cy="22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1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/ divi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3" y="5742237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53419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3BB3553A-24F4-4967-AFDF-079AEC82F2A5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68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112839" y="1285878"/>
            <a:ext cx="4630416" cy="2143125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CA78C6-544F-401A-96E4-889573E14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84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3" y="5742237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64A4774F-F41D-4C28-87CD-1C69B3810D62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68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46" y="542926"/>
            <a:ext cx="11042569" cy="7426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2451" y="1644653"/>
            <a:ext cx="5399088" cy="1467657"/>
          </a:xfrm>
        </p:spPr>
        <p:txBody>
          <a:bodyPr>
            <a:normAutofit/>
          </a:bodyPr>
          <a:lstStyle>
            <a:lvl1pPr>
              <a:defRPr sz="1401"/>
            </a:lvl1pPr>
            <a:lvl2pPr>
              <a:defRPr sz="1401"/>
            </a:lvl2pPr>
            <a:lvl3pPr>
              <a:defRPr sz="1401"/>
            </a:lvl3pPr>
            <a:lvl4pPr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240465" y="542927"/>
            <a:ext cx="5356227" cy="22248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240464" y="3121121"/>
            <a:ext cx="5365749" cy="22248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69080" y="3121121"/>
            <a:ext cx="5365749" cy="22248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2D0869-ECFF-4E34-B25F-56AF6AD716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41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3" y="5742237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7F71B8D5-0319-4E02-8956-5D451578530E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68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46" y="542926"/>
            <a:ext cx="11042569" cy="7426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2451" y="1644653"/>
            <a:ext cx="5399088" cy="1467657"/>
          </a:xfrm>
        </p:spPr>
        <p:txBody>
          <a:bodyPr>
            <a:normAutofit/>
          </a:bodyPr>
          <a:lstStyle>
            <a:lvl1pPr>
              <a:defRPr sz="1401"/>
            </a:lvl1pPr>
            <a:lvl2pPr>
              <a:defRPr sz="1401"/>
            </a:lvl2pPr>
            <a:lvl3pPr>
              <a:defRPr sz="1401"/>
            </a:lvl3pPr>
            <a:lvl4pPr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240464" y="1644650"/>
            <a:ext cx="5365749" cy="370132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69080" y="3121121"/>
            <a:ext cx="5365749" cy="22248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7F37E1-E2A9-4F77-A764-2A6B541E55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2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4" y="5742239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5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C3907DA6-C770-42EB-8B13-47B8F6054D67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6" y="6206084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70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70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48" y="542926"/>
            <a:ext cx="11042569" cy="74266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6240465" y="542927"/>
            <a:ext cx="5356227" cy="22248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6240464" y="3121121"/>
            <a:ext cx="5365749" cy="22248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569080" y="1644650"/>
            <a:ext cx="5365749" cy="370132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056D90-C72A-4DFD-BAF2-C3FFE12F98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7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optio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3" y="5742237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4DB21572-F1D7-4214-967A-3A3290599E14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6023" y="6197268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12839" y="1644650"/>
            <a:ext cx="6999287" cy="2736850"/>
          </a:xfrm>
          <a:solidFill>
            <a:schemeClr val="tx2"/>
          </a:solidFill>
        </p:spPr>
        <p:txBody>
          <a:bodyPr anchor="ctr" anchorCtr="0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B3D90B59-4466-4622-A315-2D66262582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110" y="6339473"/>
            <a:ext cx="2589868" cy="22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2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 option 2">
    <p:bg>
      <p:bgPr>
        <a:solidFill>
          <a:schemeClr val="tx2">
            <a:lumMod val="20000"/>
            <a:lumOff val="80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3" y="5742237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69C2B956-689B-42A1-BFD4-34B18573B927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6023" y="6197268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112838" y="1644650"/>
            <a:ext cx="6122151" cy="2736850"/>
          </a:xfrm>
          <a:noFill/>
        </p:spPr>
        <p:txBody>
          <a:bodyPr anchor="ctr" anchorCtr="0">
            <a:norm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AC53DF-0E08-4A3A-9BA4-B4B41D6A72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822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10E9C47-1561-48F6-81BC-E2E9339D94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48" t="5780" r="2861" b="13036"/>
          <a:stretch/>
        </p:blipFill>
        <p:spPr>
          <a:xfrm>
            <a:off x="9010652" y="5742234"/>
            <a:ext cx="2586037" cy="805728"/>
          </a:xfrm>
          <a:prstGeom prst="rect">
            <a:avLst/>
          </a:prstGeom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4" y="5742239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53419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5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BADBA134-C452-41D7-9D99-9193C6B2E668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6" y="6206084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70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0" y="6197270"/>
            <a:ext cx="3122581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112839" y="1644650"/>
            <a:ext cx="4838700" cy="178435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300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4" y="5742237"/>
            <a:ext cx="2357004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97950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2D3B4A41-C5C3-48F6-AE2E-DDE4963AD3A1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0" y="6197268"/>
            <a:ext cx="3122581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7A7975-C612-4D20-969C-E8D59EE31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7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F6A701-1943-407D-83F6-E23160F96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3" y="5742237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08823997-AB46-43A3-8B49-4D4DC34F4DE9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0" y="6197268"/>
            <a:ext cx="3122581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46" y="542926"/>
            <a:ext cx="11042569" cy="7426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2451" y="1644650"/>
            <a:ext cx="5399088" cy="2736850"/>
          </a:xfrm>
        </p:spPr>
        <p:txBody>
          <a:bodyPr>
            <a:normAutofit/>
          </a:bodyPr>
          <a:lstStyle>
            <a:lvl1pPr>
              <a:defRPr sz="1401"/>
            </a:lvl1pPr>
            <a:lvl2pPr>
              <a:defRPr sz="1401"/>
            </a:lvl2pPr>
            <a:lvl3pPr>
              <a:defRPr sz="1401"/>
            </a:lvl3pPr>
            <a:lvl4pPr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64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3" y="5742237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F30C6C62-BF30-4AA0-92F4-02DED5B38673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68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46" y="542926"/>
            <a:ext cx="11042569" cy="7426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2451" y="1644650"/>
            <a:ext cx="5399088" cy="2736850"/>
          </a:xfrm>
        </p:spPr>
        <p:txBody>
          <a:bodyPr>
            <a:normAutofit/>
          </a:bodyPr>
          <a:lstStyle>
            <a:lvl1pPr>
              <a:defRPr sz="1401"/>
            </a:lvl1pPr>
            <a:lvl2pPr>
              <a:defRPr sz="1401"/>
            </a:lvl2pPr>
            <a:lvl3pPr>
              <a:defRPr sz="1401"/>
            </a:lvl3pPr>
            <a:lvl4pPr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240465" y="1644650"/>
            <a:ext cx="5356227" cy="2736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3531D-71E9-4882-A14D-7AC1B25FC1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y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4" y="5742239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5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C94608D6-C3DA-42CA-8BB4-0FF1D3C4288F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6" y="6206084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70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70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48" y="542926"/>
            <a:ext cx="11042569" cy="7426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2451" y="1644650"/>
            <a:ext cx="5399088" cy="2736850"/>
          </a:xfrm>
        </p:spPr>
        <p:txBody>
          <a:bodyPr>
            <a:normAutofit/>
          </a:bodyPr>
          <a:lstStyle>
            <a:lvl1pPr>
              <a:defRPr sz="1401"/>
            </a:lvl1pPr>
            <a:lvl2pPr>
              <a:defRPr sz="1401"/>
            </a:lvl2pPr>
            <a:lvl3pPr>
              <a:defRPr sz="1401"/>
            </a:lvl3pPr>
            <a:lvl4pPr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240465" y="1644650"/>
            <a:ext cx="5356227" cy="2736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3531D-71E9-4882-A14D-7AC1B25FC1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930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desig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4" y="5742239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5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6181A0DC-FEB4-480E-BE97-175D3B33301B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6" y="6206084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70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70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48" y="542926"/>
            <a:ext cx="11042569" cy="7426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2452" y="1726844"/>
            <a:ext cx="3486149" cy="1587468"/>
          </a:xfrm>
          <a:solidFill>
            <a:schemeClr val="bg1">
              <a:lumMod val="95000"/>
            </a:schemeClr>
          </a:solidFill>
          <a:effectLst>
            <a:outerShdw dist="76200" dir="16200000" rotWithShape="0">
              <a:schemeClr val="accent1"/>
            </a:outerShdw>
          </a:effectLst>
        </p:spPr>
        <p:txBody>
          <a:bodyPr vert="horz" wrap="square" lIns="72000" tIns="72000" rIns="36000" bIns="7200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57691" y="1726845"/>
            <a:ext cx="3463925" cy="1587468"/>
          </a:xfrm>
          <a:solidFill>
            <a:schemeClr val="bg1">
              <a:lumMod val="95000"/>
            </a:schemeClr>
          </a:solidFill>
          <a:effectLst>
            <a:outerShdw dist="76200" dir="16200000" rotWithShape="0">
              <a:schemeClr val="accent1"/>
            </a:outerShdw>
          </a:effectLst>
        </p:spPr>
        <p:txBody>
          <a:bodyPr vert="horz" wrap="square" lIns="72000" tIns="72000" rIns="36000" bIns="7200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8112127" y="1726844"/>
            <a:ext cx="3484564" cy="1587468"/>
          </a:xfrm>
          <a:solidFill>
            <a:schemeClr val="bg1">
              <a:lumMod val="95000"/>
            </a:schemeClr>
          </a:solidFill>
          <a:effectLst>
            <a:outerShdw dist="76200" dir="16200000" rotWithShape="0">
              <a:schemeClr val="accent1"/>
            </a:outerShdw>
          </a:effectLst>
        </p:spPr>
        <p:txBody>
          <a:bodyPr vert="horz" wrap="square" lIns="72000" tIns="72000" rIns="36000" bIns="7200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47FCF9-CE00-442B-8964-354CADDDA7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3" y="5742237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85E0B5B1-2992-466B-B51D-B54A5DC9317C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68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646" y="542926"/>
            <a:ext cx="11042569" cy="7426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52452" y="1656507"/>
            <a:ext cx="3486149" cy="1587468"/>
          </a:xfrm>
          <a:noFill/>
          <a:effectLst/>
        </p:spPr>
        <p:txBody>
          <a:bodyPr vert="horz" wrap="square" lIns="72000" tIns="72000" rIns="36000" bIns="72000" rtlCol="0">
            <a:sp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357690" y="1656507"/>
            <a:ext cx="3463925" cy="1587468"/>
          </a:xfrm>
          <a:noFill/>
          <a:effectLst/>
        </p:spPr>
        <p:txBody>
          <a:bodyPr vert="horz" wrap="square" lIns="72000" tIns="72000" rIns="36000" bIns="7200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8112126" y="1656507"/>
            <a:ext cx="3484564" cy="1587468"/>
          </a:xfrm>
          <a:noFill/>
          <a:effectLst/>
        </p:spPr>
        <p:txBody>
          <a:bodyPr vert="horz" wrap="square" lIns="72000" tIns="72000" rIns="36000" bIns="72000" rtlCol="0">
            <a:sp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47FCF9-CE00-442B-8964-354CADDDA7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563565" y="1285878"/>
            <a:ext cx="6535737" cy="358775"/>
          </a:xfrm>
        </p:spPr>
        <p:txBody>
          <a:bodyPr>
            <a:normAutofit/>
          </a:bodyPr>
          <a:lstStyle>
            <a:lvl1pPr>
              <a:defRPr sz="1801" b="0"/>
            </a:lvl1pPr>
          </a:lstStyle>
          <a:p>
            <a:pPr lvl="0"/>
            <a:r>
              <a:rPr lang="en-US" dirty="0"/>
              <a:t>Sub title</a:t>
            </a:r>
          </a:p>
        </p:txBody>
      </p:sp>
    </p:spTree>
    <p:extLst>
      <p:ext uri="{BB962C8B-B14F-4D97-AF65-F5344CB8AC3E}">
        <p14:creationId xmlns:p14="http://schemas.microsoft.com/office/powerpoint/2010/main" val="199566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4" y="5742239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5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B3EF7F5F-E91D-45F9-BA72-4C5233B74ECB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6" y="6206084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70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70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27C27-3ADC-4690-B90D-AF37F33C8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2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3" y="5742237"/>
            <a:ext cx="1082836" cy="36387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53419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1"/>
                </a:solidFill>
              </a:defRPr>
            </a:lvl1pPr>
          </a:lstStyle>
          <a:p>
            <a:fld id="{27B2221D-4CE6-421B-9038-330C9E218DA4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5" y="6206082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68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68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456253-AA54-46C0-BD52-028C739783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4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595B1F-B146-4F17-ACFF-D279AFB6CD88}"/>
              </a:ext>
            </a:extLst>
          </p:cNvPr>
          <p:cNvSpPr/>
          <p:nvPr userDrawn="1"/>
        </p:nvSpPr>
        <p:spPr>
          <a:xfrm>
            <a:off x="552454" y="5742239"/>
            <a:ext cx="1082836" cy="3638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16973" y="5732175"/>
            <a:ext cx="918315" cy="365125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1200" b="0">
                <a:solidFill>
                  <a:schemeClr val="bg2"/>
                </a:solidFill>
              </a:defRPr>
            </a:lvl1pPr>
          </a:lstStyle>
          <a:p>
            <a:fld id="{637F5127-9EAE-455A-8D87-3AD0CFC269A8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646" y="6206084"/>
            <a:ext cx="352377" cy="365125"/>
          </a:xfrm>
          <a:prstGeom prst="rect">
            <a:avLst/>
          </a:prstGeom>
        </p:spPr>
        <p:txBody>
          <a:bodyPr lIns="14400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04225B8-D34D-40A6-9E23-251978F481D6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2FC948-C77D-407C-A2FB-74AD67561DB4}"/>
              </a:ext>
            </a:extLst>
          </p:cNvPr>
          <p:cNvSpPr/>
          <p:nvPr userDrawn="1"/>
        </p:nvSpPr>
        <p:spPr>
          <a:xfrm>
            <a:off x="552452" y="6197270"/>
            <a:ext cx="3486149" cy="36387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GB" sz="120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916023" y="6197270"/>
            <a:ext cx="3122580" cy="36387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pt-BR"/>
              <a:t>Clinical Informatics | NHS R webinars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7A7975-C612-4D20-969C-E8D59EE31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00" b="38586"/>
          <a:stretch/>
        </p:blipFill>
        <p:spPr>
          <a:xfrm>
            <a:off x="8987163" y="6318033"/>
            <a:ext cx="2656220" cy="26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3646" y="542926"/>
            <a:ext cx="11042569" cy="74266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3646" y="1662666"/>
            <a:ext cx="11042569" cy="40777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Teal header</a:t>
            </a:r>
          </a:p>
        </p:txBody>
      </p:sp>
    </p:spTree>
    <p:extLst>
      <p:ext uri="{BB962C8B-B14F-4D97-AF65-F5344CB8AC3E}">
        <p14:creationId xmlns:p14="http://schemas.microsoft.com/office/powerpoint/2010/main" val="3529069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91" r:id="rId3"/>
    <p:sldLayoutId id="2147483700" r:id="rId4"/>
    <p:sldLayoutId id="2147483687" r:id="rId5"/>
    <p:sldLayoutId id="2147483698" r:id="rId6"/>
    <p:sldLayoutId id="2147483685" r:id="rId7"/>
    <p:sldLayoutId id="2147483679" r:id="rId8"/>
    <p:sldLayoutId id="2147483699" r:id="rId9"/>
    <p:sldLayoutId id="2147483683" r:id="rId10"/>
    <p:sldLayoutId id="2147483684" r:id="rId11"/>
    <p:sldLayoutId id="2147483693" r:id="rId12"/>
    <p:sldLayoutId id="2147483692" r:id="rId13"/>
    <p:sldLayoutId id="2147483682" r:id="rId14"/>
    <p:sldLayoutId id="2147483697" r:id="rId15"/>
    <p:sldLayoutId id="2147483678" r:id="rId16"/>
    <p:sldLayoutId id="2147483688" r:id="rId17"/>
  </p:sldLayoutIdLst>
  <p:hf hdr="0"/>
  <p:txStyles>
    <p:titleStyle>
      <a:lvl1pPr algn="l" defTabSz="914388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388" rtl="0" eaLnBrk="1" latinLnBrk="0" hangingPunct="1">
        <a:lnSpc>
          <a:spcPct val="110000"/>
        </a:lnSpc>
        <a:spcBef>
          <a:spcPts val="1001"/>
        </a:spcBef>
        <a:buFontTx/>
        <a:buNone/>
        <a:defRPr sz="1401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388" rtl="0" eaLnBrk="1" latinLnBrk="0" hangingPunct="1">
        <a:lnSpc>
          <a:spcPct val="110000"/>
        </a:lnSpc>
        <a:spcBef>
          <a:spcPts val="500"/>
        </a:spcBef>
        <a:buFontTx/>
        <a:buNone/>
        <a:defRPr sz="1401" kern="1200">
          <a:solidFill>
            <a:schemeClr val="bg2"/>
          </a:solidFill>
          <a:latin typeface="+mn-lt"/>
          <a:ea typeface="+mn-ea"/>
          <a:cs typeface="+mn-cs"/>
        </a:defRPr>
      </a:lvl2pPr>
      <a:lvl3pPr marL="266697" indent="-266697" algn="l" defTabSz="914388" rtl="0" eaLnBrk="1" latinLnBrk="0" hangingPunct="1">
        <a:lnSpc>
          <a:spcPct val="110000"/>
        </a:lnSpc>
        <a:spcBef>
          <a:spcPts val="500"/>
        </a:spcBef>
        <a:buSzPct val="65000"/>
        <a:buFont typeface="Wingdings" panose="05000000000000000000" pitchFamily="2" charset="2"/>
        <a:buChar char=""/>
        <a:defRPr sz="1401" kern="1200">
          <a:solidFill>
            <a:schemeClr val="bg2"/>
          </a:solidFill>
          <a:latin typeface="+mn-lt"/>
          <a:ea typeface="+mn-ea"/>
          <a:cs typeface="+mn-cs"/>
        </a:defRPr>
      </a:lvl3pPr>
      <a:lvl4pPr marL="625467" indent="-263523" algn="l" defTabSz="914388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–"/>
        <a:defRPr sz="1401" kern="1200">
          <a:solidFill>
            <a:schemeClr val="bg2"/>
          </a:solidFill>
          <a:latin typeface="+mn-lt"/>
          <a:ea typeface="+mn-ea"/>
          <a:cs typeface="+mn-cs"/>
        </a:defRPr>
      </a:lvl4pPr>
      <a:lvl5pPr marL="360358" indent="-360358" algn="l" defTabSz="914388" rtl="0" eaLnBrk="1" latinLnBrk="0" hangingPunct="1">
        <a:lnSpc>
          <a:spcPct val="110000"/>
        </a:lnSpc>
        <a:spcBef>
          <a:spcPts val="500"/>
        </a:spcBef>
        <a:buFont typeface="+mj-lt"/>
        <a:buAutoNum type="arabicPeriod"/>
        <a:defRPr sz="1401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388" rtl="0" eaLnBrk="1" latinLnBrk="0" hangingPunct="1">
        <a:lnSpc>
          <a:spcPct val="110000"/>
        </a:lnSpc>
        <a:spcBef>
          <a:spcPts val="500"/>
        </a:spcBef>
        <a:buFontTx/>
        <a:buNone/>
        <a:defRPr sz="1401" b="1" kern="120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2971764" indent="-228598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8958" indent="-228598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2" indent="-228598" algn="l" defTabSz="91438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6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91438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49" userDrawn="1">
          <p15:clr>
            <a:srgbClr val="F26B43"/>
          </p15:clr>
        </p15:guide>
        <p15:guide id="4" pos="3931" userDrawn="1">
          <p15:clr>
            <a:srgbClr val="F26B43"/>
          </p15:clr>
        </p15:guide>
        <p15:guide id="5" pos="2729" userDrawn="1">
          <p15:clr>
            <a:srgbClr val="F26B43"/>
          </p15:clr>
        </p15:guide>
        <p15:guide id="6" pos="2544" userDrawn="1">
          <p15:clr>
            <a:srgbClr val="F26B43"/>
          </p15:clr>
        </p15:guide>
        <p15:guide id="7" pos="1540" userDrawn="1">
          <p15:clr>
            <a:srgbClr val="F26B43"/>
          </p15:clr>
        </p15:guide>
        <p15:guide id="8" pos="1353" userDrawn="1">
          <p15:clr>
            <a:srgbClr val="F26B43"/>
          </p15:clr>
        </p15:guide>
        <p15:guide id="9" pos="348" userDrawn="1">
          <p15:clr>
            <a:srgbClr val="F26B43"/>
          </p15:clr>
        </p15:guide>
        <p15:guide id="10" orient="horz" pos="342" userDrawn="1">
          <p15:clr>
            <a:srgbClr val="F26B43"/>
          </p15:clr>
        </p15:guide>
        <p15:guide id="11" orient="horz" pos="935" userDrawn="1">
          <p15:clr>
            <a:srgbClr val="F26B43"/>
          </p15:clr>
        </p15:guide>
        <p15:guide id="12" orient="horz" pos="1557" userDrawn="1">
          <p15:clr>
            <a:srgbClr val="F26B43"/>
          </p15:clr>
        </p15:guide>
        <p15:guide id="13" orient="horz" pos="2760" userDrawn="1">
          <p15:clr>
            <a:srgbClr val="F26B43"/>
          </p15:clr>
        </p15:guide>
        <p15:guide id="14" orient="horz" pos="3365" userDrawn="1">
          <p15:clr>
            <a:srgbClr val="F26B43"/>
          </p15:clr>
        </p15:guide>
        <p15:guide id="15" orient="horz" pos="3964" userDrawn="1">
          <p15:clr>
            <a:srgbClr val="F26B43"/>
          </p15:clr>
        </p15:guide>
        <p15:guide id="16" pos="4927" userDrawn="1">
          <p15:clr>
            <a:srgbClr val="F26B43"/>
          </p15:clr>
        </p15:guide>
        <p15:guide id="17" pos="5109" userDrawn="1">
          <p15:clr>
            <a:srgbClr val="F26B43"/>
          </p15:clr>
        </p15:guide>
        <p15:guide id="18" pos="6119" userDrawn="1">
          <p15:clr>
            <a:srgbClr val="F26B43"/>
          </p15:clr>
        </p15:guide>
        <p15:guide id="19" pos="6303" userDrawn="1">
          <p15:clr>
            <a:srgbClr val="F26B43"/>
          </p15:clr>
        </p15:guide>
        <p15:guide id="20" pos="7311" userDrawn="1">
          <p15:clr>
            <a:srgbClr val="F26B43"/>
          </p15:clr>
        </p15:guide>
        <p15:guide id="21" pos="700" userDrawn="1">
          <p15:clr>
            <a:srgbClr val="FDE53C"/>
          </p15:clr>
        </p15:guide>
        <p15:guide id="22" orient="horz" pos="3616" userDrawn="1">
          <p15:clr>
            <a:srgbClr val="FDE53C"/>
          </p15:clr>
        </p15:guide>
        <p15:guide id="23" orient="horz" pos="690" userDrawn="1">
          <p15:clr>
            <a:srgbClr val="FDE53C"/>
          </p15:clr>
        </p15:guide>
        <p15:guide id="24" pos="6953" userDrawn="1">
          <p15:clr>
            <a:srgbClr val="FDE53C"/>
          </p15:clr>
        </p15:guide>
        <p15:guide id="25" orient="horz" pos="810" userDrawn="1">
          <p15:clr>
            <a:srgbClr val="000000"/>
          </p15:clr>
        </p15:guide>
        <p15:guide id="26" orient="horz" pos="4133" userDrawn="1">
          <p15:clr>
            <a:srgbClr val="000000"/>
          </p15:clr>
        </p15:guide>
        <p15:guide id="27" orient="horz" pos="1036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hyperlink" Target="mailto:Clinical.Informatics@hcahealthcare.co.uk" TargetMode="External"/><Relationship Id="rId4" Type="http://schemas.openxmlformats.org/officeDocument/2006/relationships/image" Target="../media/image5.png"/><Relationship Id="rId9" Type="http://schemas.openxmlformats.org/officeDocument/2006/relationships/hyperlink" Target="mailto:Daria.Cosentino@hcahealthcare.co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4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.png"/><Relationship Id="rId7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Daria.Cosentino@hcahealthcare.co.uk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4" Type="http://schemas.openxmlformats.org/officeDocument/2006/relationships/hyperlink" Target="mailto:Clinical.Informatics@hcahealthcare.co.u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20.png"/><Relationship Id="rId5" Type="http://schemas.openxmlformats.org/officeDocument/2006/relationships/image" Target="../media/image13.jpeg"/><Relationship Id="rId15" Type="http://schemas.openxmlformats.org/officeDocument/2006/relationships/image" Target="../media/image24.png"/><Relationship Id="rId10" Type="http://schemas.openxmlformats.org/officeDocument/2006/relationships/image" Target="../media/image19.jpe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81" t="25636" r="35691" b="27676"/>
          <a:stretch/>
        </p:blipFill>
        <p:spPr>
          <a:xfrm>
            <a:off x="8139065" y="2760853"/>
            <a:ext cx="3823672" cy="30540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97198-F036-433B-BA34-4909E3A4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06A8EE9-7D3E-4BC2-905D-2F204DF9BB5B}"/>
              </a:ext>
            </a:extLst>
          </p:cNvPr>
          <p:cNvSpPr txBox="1">
            <a:spLocks/>
          </p:cNvSpPr>
          <p:nvPr/>
        </p:nvSpPr>
        <p:spPr>
          <a:xfrm>
            <a:off x="488275" y="1534990"/>
            <a:ext cx="713916" cy="601340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endParaRPr lang="en-GB" sz="4000" b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743996" y="1060430"/>
            <a:ext cx="4484420" cy="3539445"/>
            <a:chOff x="2804892" y="1638965"/>
            <a:chExt cx="5498298" cy="4463197"/>
          </a:xfrm>
        </p:grpSpPr>
        <p:grpSp>
          <p:nvGrpSpPr>
            <p:cNvPr id="29" name="Group 28"/>
            <p:cNvGrpSpPr/>
            <p:nvPr/>
          </p:nvGrpSpPr>
          <p:grpSpPr>
            <a:xfrm>
              <a:off x="2804892" y="1638965"/>
              <a:ext cx="5498298" cy="4463197"/>
              <a:chOff x="3148397" y="1023594"/>
              <a:chExt cx="5833745" cy="4907014"/>
            </a:xfrm>
          </p:grpSpPr>
          <p:pic>
            <p:nvPicPr>
              <p:cNvPr id="31" name="Picture 30" descr="Image result for computer screen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48397" y="1023594"/>
                <a:ext cx="5833745" cy="490701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/>
              <p:cNvSpPr/>
              <p:nvPr/>
            </p:nvSpPr>
            <p:spPr>
              <a:xfrm>
                <a:off x="3379270" y="1238752"/>
                <a:ext cx="5383530" cy="30746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/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3589"/>
            <a:stretch/>
          </p:blipFill>
          <p:spPr>
            <a:xfrm>
              <a:off x="3027635" y="1817081"/>
              <a:ext cx="4890697" cy="2817419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2599358" y="1921789"/>
            <a:ext cx="3147924" cy="329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7982" y="3522594"/>
            <a:ext cx="5856149" cy="219708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522" y="2828442"/>
            <a:ext cx="3024689" cy="3024689"/>
          </a:xfrm>
          <a:prstGeom prst="rect">
            <a:avLst/>
          </a:prstGeom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079E33E5-DDC4-4F92-8E7D-ED6CF1B00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</p:spPr>
        <p:txBody>
          <a:bodyPr/>
          <a:lstStyle/>
          <a:p>
            <a:fld id="{4DBC91DE-A8E2-48FE-BDDC-F73138486B84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77037F2-F9D2-443E-97B1-C57DB71D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3" y="6197268"/>
            <a:ext cx="3122580" cy="363873"/>
          </a:xfrm>
        </p:spPr>
        <p:txBody>
          <a:bodyPr/>
          <a:lstStyle/>
          <a:p>
            <a:r>
              <a:rPr lang="en-GB" dirty="0"/>
              <a:t>Clinical Informatics | NHS R webinars</a:t>
            </a:r>
          </a:p>
        </p:txBody>
      </p:sp>
      <p:sp>
        <p:nvSpPr>
          <p:cNvPr id="20" name="Text Placeholder 38">
            <a:extLst>
              <a:ext uri="{FF2B5EF4-FFF2-40B4-BE49-F238E27FC236}">
                <a16:creationId xmlns:a16="http://schemas.microsoft.com/office/drawing/2014/main" id="{F9D5D12F-0365-42D1-BFC1-5B46450286F5}"/>
              </a:ext>
            </a:extLst>
          </p:cNvPr>
          <p:cNvSpPr txBox="1">
            <a:spLocks/>
          </p:cNvSpPr>
          <p:nvPr/>
        </p:nvSpPr>
        <p:spPr>
          <a:xfrm>
            <a:off x="406673" y="653110"/>
            <a:ext cx="4312329" cy="2143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388" rtl="0" eaLnBrk="1" latinLnBrk="0" hangingPunct="1">
              <a:lnSpc>
                <a:spcPct val="110000"/>
              </a:lnSpc>
              <a:spcBef>
                <a:spcPts val="1001"/>
              </a:spcBef>
              <a:buFontTx/>
              <a:buNone/>
              <a:defRPr sz="1401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388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266697" indent="-266697" algn="l" defTabSz="914388" rtl="0" eaLnBrk="1" latinLnBrk="0" hangingPunct="1">
              <a:lnSpc>
                <a:spcPct val="110000"/>
              </a:lnSpc>
              <a:spcBef>
                <a:spcPts val="500"/>
              </a:spcBef>
              <a:buSzPct val="65000"/>
              <a:buFont typeface="Wingdings" panose="05000000000000000000" pitchFamily="2" charset="2"/>
              <a:buChar char=""/>
              <a:defRPr sz="140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625467" indent="-263523" algn="l" defTabSz="914388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40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360358" indent="-360358" algn="l" defTabSz="914388" rtl="0" eaLnBrk="1" latinLnBrk="0" hangingPunct="1">
              <a:lnSpc>
                <a:spcPct val="110000"/>
              </a:lnSpc>
              <a:spcBef>
                <a:spcPts val="500"/>
              </a:spcBef>
              <a:buFont typeface="+mj-lt"/>
              <a:buAutoNum type="arabicPeriod"/>
              <a:defRPr sz="140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388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1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764" indent="-228598" algn="l" defTabSz="91438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58" indent="-228598" algn="l" defTabSz="91438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2" indent="-228598" algn="l" defTabSz="914388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latin typeface="Century Gothic" panose="020B0502020202020204" pitchFamily="34" charset="0"/>
              </a:rPr>
              <a:t>How to automate jobs in R and forget about it..</a:t>
            </a:r>
          </a:p>
          <a:p>
            <a:endParaRPr lang="en-GB" sz="3600" dirty="0">
              <a:latin typeface="Century Gothic" panose="020B0502020202020204" pitchFamily="34" charset="0"/>
            </a:endParaRPr>
          </a:p>
          <a:p>
            <a:r>
              <a:rPr lang="en-GB" sz="3600" dirty="0">
                <a:latin typeface="Century Gothic" panose="020B0502020202020204" pitchFamily="34" charset="0"/>
              </a:rPr>
              <a:t>..sort of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7676" y="214234"/>
            <a:ext cx="3819125" cy="742667"/>
          </a:xfrm>
        </p:spPr>
        <p:txBody>
          <a:bodyPr anchor="t">
            <a:noAutofit/>
          </a:bodyPr>
          <a:lstStyle/>
          <a:p>
            <a:pPr algn="r"/>
            <a:r>
              <a:rPr lang="en-GB" dirty="0">
                <a:solidFill>
                  <a:schemeClr val="bg2"/>
                </a:solidFill>
                <a:latin typeface="Century Gothic" panose="020B0502020202020204" pitchFamily="34" charset="0"/>
              </a:rPr>
              <a:t>Clinical </a:t>
            </a:r>
            <a:r>
              <a:rPr lang="en-GB" b="1" dirty="0">
                <a:latin typeface="Century Gothic" panose="020B0502020202020204" pitchFamily="34" charset="0"/>
              </a:rPr>
              <a:t>Informatics</a:t>
            </a:r>
            <a:endParaRPr lang="en-GB" dirty="0">
              <a:latin typeface="Century Gothic" panose="020B0502020202020204" pitchFamily="34" charset="0"/>
            </a:endParaRP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7A30C16-7EBE-4C38-921F-1EDD2FDC9051}"/>
              </a:ext>
            </a:extLst>
          </p:cNvPr>
          <p:cNvSpPr txBox="1">
            <a:spLocks/>
          </p:cNvSpPr>
          <p:nvPr/>
        </p:nvSpPr>
        <p:spPr>
          <a:xfrm>
            <a:off x="8132473" y="5853131"/>
            <a:ext cx="3495882" cy="381671"/>
          </a:xfrm>
          <a:prstGeom prst="rect">
            <a:avLst/>
          </a:prstGeom>
        </p:spPr>
        <p:txBody>
          <a:bodyPr lIns="0" tIns="0" rIns="0" bIns="0" numCol="1" anchor="ctr" anchorCtr="0"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spcBef>
                <a:spcPts val="0"/>
              </a:spcBef>
              <a:defRPr sz="116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16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16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16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16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61" dirty="0">
                <a:solidFill>
                  <a:schemeClr val="bg2"/>
                </a:solidFill>
                <a:latin typeface="Century Gothic" panose="020B0502020202020204" pitchFamily="34" charset="0"/>
                <a:hlinkClick r:id="rId9"/>
              </a:rPr>
              <a:t>Daria.Cosentino@hcahealthcare.co.uk</a:t>
            </a:r>
            <a:endParaRPr lang="en-US" sz="1161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pPr algn="r"/>
            <a:r>
              <a:rPr lang="en-US" sz="1161" dirty="0">
                <a:solidFill>
                  <a:schemeClr val="bg2"/>
                </a:solidFill>
                <a:latin typeface="Century Gothic" panose="020B0502020202020204" pitchFamily="34" charset="0"/>
                <a:hlinkClick r:id="rId10"/>
              </a:rPr>
              <a:t>Clinical.Informatics@hcahealthcare.co.uk</a:t>
            </a:r>
            <a:r>
              <a:rPr lang="en-US" sz="1161" dirty="0">
                <a:solidFill>
                  <a:schemeClr val="bg2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800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431F-DD27-4A64-85D5-043C6BA2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5954F6F-B4C7-48F7-AD2C-2A9436A0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0" y="6197268"/>
            <a:ext cx="3122581" cy="363873"/>
          </a:xfrm>
        </p:spPr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6DEB390C-2D70-40B7-BC6E-5E86D49F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</p:spPr>
        <p:txBody>
          <a:bodyPr/>
          <a:lstStyle/>
          <a:p>
            <a:fld id="{7AA7A2BC-56B6-435B-8F64-5E86BE97EA0D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40" name="Title 4">
            <a:extLst>
              <a:ext uri="{FF2B5EF4-FFF2-40B4-BE49-F238E27FC236}">
                <a16:creationId xmlns:a16="http://schemas.microsoft.com/office/drawing/2014/main" id="{91B9B7D7-DDEC-4216-9202-C57E5E7FC9B4}"/>
              </a:ext>
            </a:extLst>
          </p:cNvPr>
          <p:cNvSpPr txBox="1">
            <a:spLocks/>
          </p:cNvSpPr>
          <p:nvPr/>
        </p:nvSpPr>
        <p:spPr>
          <a:xfrm>
            <a:off x="365119" y="276265"/>
            <a:ext cx="6062575" cy="74266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A whole </a:t>
            </a:r>
          </a:p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new </a:t>
            </a:r>
            <a:r>
              <a:rPr lang="en-GB" sz="5400" dirty="0">
                <a:latin typeface="Century Gothic" panose="020B0502020202020204" pitchFamily="34" charset="0"/>
              </a:rPr>
              <a:t>challenge</a:t>
            </a:r>
            <a:endParaRPr lang="en-GB" sz="5400" b="1" dirty="0">
              <a:latin typeface="Century Gothic" panose="020B0502020202020204" pitchFamily="34" charset="0"/>
            </a:endParaRPr>
          </a:p>
        </p:txBody>
      </p:sp>
      <p:pic>
        <p:nvPicPr>
          <p:cNvPr id="2052" name="Picture 4" descr="RCAE 2020">
            <a:extLst>
              <a:ext uri="{FF2B5EF4-FFF2-40B4-BE49-F238E27FC236}">
                <a16:creationId xmlns:a16="http://schemas.microsoft.com/office/drawing/2014/main" id="{DC3BD021-F751-4F72-81FC-E32841032E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98" y="0"/>
            <a:ext cx="3373797" cy="253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tack, overflow Free Icon of News and Media Icons">
            <a:extLst>
              <a:ext uri="{FF2B5EF4-FFF2-40B4-BE49-F238E27FC236}">
                <a16:creationId xmlns:a16="http://schemas.microsoft.com/office/drawing/2014/main" id="{5207E2A2-68EC-4B84-BD64-5D22CB0E1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29" y="1469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5887FB-B0B6-4604-AEA8-AEAD0925D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028" y="2353364"/>
            <a:ext cx="7449282" cy="3677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27C26BD-F776-4519-B073-FBA6D797CC4E}"/>
              </a:ext>
            </a:extLst>
          </p:cNvPr>
          <p:cNvSpPr/>
          <p:nvPr/>
        </p:nvSpPr>
        <p:spPr>
          <a:xfrm>
            <a:off x="365119" y="1993754"/>
            <a:ext cx="407996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Now that we can automate all the</a:t>
            </a: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Jobs we want… where is the limit?</a:t>
            </a:r>
          </a:p>
          <a:p>
            <a:endParaRPr lang="en-US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The main risk is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JOB Failure</a:t>
            </a:r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..</a:t>
            </a: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And we don’t want to receive the </a:t>
            </a: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news that a job has failed by the</a:t>
            </a: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end-users themselves!</a:t>
            </a:r>
          </a:p>
          <a:p>
            <a:endParaRPr lang="en-US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C2340"/>
                </a:solidFill>
                <a:latin typeface="Century Gothic" panose="020B0502020202020204" pitchFamily="34" charset="0"/>
              </a:rPr>
              <a:t>Diagnostics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“Jobs Log”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1D498A-ABD1-4688-ADC9-F9C9B849E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416" y="2779718"/>
            <a:ext cx="7398465" cy="3535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49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431F-DD27-4A64-85D5-043C6BA2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5954F6F-B4C7-48F7-AD2C-2A9436A0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0" y="6197268"/>
            <a:ext cx="3122581" cy="363873"/>
          </a:xfrm>
        </p:spPr>
        <p:txBody>
          <a:bodyPr/>
          <a:lstStyle/>
          <a:p>
            <a:r>
              <a:rPr lang="pt-BR" dirty="0"/>
              <a:t>Clinical Informatics | NHS R webinars</a:t>
            </a:r>
            <a:endParaRPr lang="en-GB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6DEB390C-2D70-40B7-BC6E-5E86D49F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</p:spPr>
        <p:txBody>
          <a:bodyPr/>
          <a:lstStyle/>
          <a:p>
            <a:fld id="{7AA7A2BC-56B6-435B-8F64-5E86BE97EA0D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40" name="Title 4">
            <a:extLst>
              <a:ext uri="{FF2B5EF4-FFF2-40B4-BE49-F238E27FC236}">
                <a16:creationId xmlns:a16="http://schemas.microsoft.com/office/drawing/2014/main" id="{91B9B7D7-DDEC-4216-9202-C57E5E7FC9B4}"/>
              </a:ext>
            </a:extLst>
          </p:cNvPr>
          <p:cNvSpPr txBox="1">
            <a:spLocks/>
          </p:cNvSpPr>
          <p:nvPr/>
        </p:nvSpPr>
        <p:spPr>
          <a:xfrm>
            <a:off x="365119" y="276265"/>
            <a:ext cx="6062575" cy="74266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A whole </a:t>
            </a:r>
          </a:p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new </a:t>
            </a:r>
            <a:r>
              <a:rPr lang="en-GB" sz="5400" dirty="0">
                <a:latin typeface="Century Gothic" panose="020B0502020202020204" pitchFamily="34" charset="0"/>
              </a:rPr>
              <a:t>challenge</a:t>
            </a:r>
            <a:endParaRPr lang="en-GB" sz="5400" b="1" dirty="0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7C26BD-F776-4519-B073-FBA6D797CC4E}"/>
              </a:ext>
            </a:extLst>
          </p:cNvPr>
          <p:cNvSpPr/>
          <p:nvPr/>
        </p:nvSpPr>
        <p:spPr>
          <a:xfrm>
            <a:off x="365119" y="1993754"/>
            <a:ext cx="407996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Now that we can automate all the</a:t>
            </a: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Jobs we want… where is the limit?</a:t>
            </a:r>
          </a:p>
          <a:p>
            <a:endParaRPr lang="en-US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The main risk is </a:t>
            </a:r>
            <a:r>
              <a:rPr lang="en-US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JOB Failure</a:t>
            </a:r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..</a:t>
            </a: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And we don’t want to receive the </a:t>
            </a: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news that a job has failed by the</a:t>
            </a:r>
          </a:p>
          <a:p>
            <a:r>
              <a:rPr lang="en-US" dirty="0">
                <a:solidFill>
                  <a:srgbClr val="0C2340"/>
                </a:solidFill>
                <a:latin typeface="Century Gothic" panose="020B0502020202020204" pitchFamily="34" charset="0"/>
              </a:rPr>
              <a:t>end-users themselves!</a:t>
            </a:r>
          </a:p>
          <a:p>
            <a:endParaRPr lang="en-US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Diagnostics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C2340"/>
                </a:solidFill>
                <a:latin typeface="Century Gothic" panose="020B0502020202020204" pitchFamily="34" charset="0"/>
              </a:rPr>
              <a:t>“Jobs Log” Table</a:t>
            </a:r>
          </a:p>
        </p:txBody>
      </p:sp>
      <p:pic>
        <p:nvPicPr>
          <p:cNvPr id="11" name="Picture 2" descr="Stack, overflow Free Icon of News and Media Icons">
            <a:extLst>
              <a:ext uri="{FF2B5EF4-FFF2-40B4-BE49-F238E27FC236}">
                <a16:creationId xmlns:a16="http://schemas.microsoft.com/office/drawing/2014/main" id="{218DF63E-104D-4E95-8D2C-4ABD2ECB2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29" y="14692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CAE 2020">
            <a:extLst>
              <a:ext uri="{FF2B5EF4-FFF2-40B4-BE49-F238E27FC236}">
                <a16:creationId xmlns:a16="http://schemas.microsoft.com/office/drawing/2014/main" id="{2314E243-99A2-4817-A243-ACAC8804FD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98" y="0"/>
            <a:ext cx="3373797" cy="253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6C945-DBBF-442B-A05D-912FE6C557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23"/>
          <a:stretch/>
        </p:blipFill>
        <p:spPr>
          <a:xfrm>
            <a:off x="4706471" y="2403607"/>
            <a:ext cx="7368987" cy="35306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61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9C20-64AD-474D-B0F4-AE81B1D73494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964C87CC-9660-4633-891D-54ECD83C2716}"/>
              </a:ext>
            </a:extLst>
          </p:cNvPr>
          <p:cNvSpPr txBox="1">
            <a:spLocks/>
          </p:cNvSpPr>
          <p:nvPr/>
        </p:nvSpPr>
        <p:spPr>
          <a:xfrm>
            <a:off x="462017" y="1507154"/>
            <a:ext cx="1611023" cy="1448075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 lnSpcReduction="200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070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1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F6784AE-9400-4931-8DA8-2CF6309B50AC}"/>
              </a:ext>
            </a:extLst>
          </p:cNvPr>
          <p:cNvSpPr txBox="1">
            <a:spLocks/>
          </p:cNvSpPr>
          <p:nvPr/>
        </p:nvSpPr>
        <p:spPr>
          <a:xfrm>
            <a:off x="4296405" y="1507154"/>
            <a:ext cx="1611023" cy="1448075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 lnSpcReduction="200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070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2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3B0CFBA3-1814-4718-978F-E47E9C294179}"/>
              </a:ext>
            </a:extLst>
          </p:cNvPr>
          <p:cNvSpPr txBox="1">
            <a:spLocks/>
          </p:cNvSpPr>
          <p:nvPr/>
        </p:nvSpPr>
        <p:spPr>
          <a:xfrm>
            <a:off x="8049441" y="1507154"/>
            <a:ext cx="1611023" cy="1448075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 lnSpcReduction="200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070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3</a:t>
            </a:r>
          </a:p>
        </p:txBody>
      </p:sp>
      <p:sp>
        <p:nvSpPr>
          <p:cNvPr id="33" name="Freeform: Shape 4">
            <a:extLst>
              <a:ext uri="{FF2B5EF4-FFF2-40B4-BE49-F238E27FC236}">
                <a16:creationId xmlns:a16="http://schemas.microsoft.com/office/drawing/2014/main" id="{0D652C50-FA3B-439A-A368-AE777F7A3352}"/>
              </a:ext>
            </a:extLst>
          </p:cNvPr>
          <p:cNvSpPr/>
          <p:nvPr/>
        </p:nvSpPr>
        <p:spPr>
          <a:xfrm>
            <a:off x="834013" y="1149176"/>
            <a:ext cx="3195376" cy="2100107"/>
          </a:xfrm>
          <a:custGeom>
            <a:avLst/>
            <a:gdLst>
              <a:gd name="connsiteX0" fmla="*/ 40194 w 3195376"/>
              <a:gd name="connsiteY0" fmla="*/ 462225 h 2100106"/>
              <a:gd name="connsiteX1" fmla="*/ 40194 w 3195376"/>
              <a:gd name="connsiteY1" fmla="*/ 0 h 2100106"/>
              <a:gd name="connsiteX2" fmla="*/ 3195376 w 3195376"/>
              <a:gd name="connsiteY2" fmla="*/ 0 h 2100106"/>
              <a:gd name="connsiteX3" fmla="*/ 3195376 w 3195376"/>
              <a:gd name="connsiteY3" fmla="*/ 2100106 h 2100106"/>
              <a:gd name="connsiteX4" fmla="*/ 0 w 3195376"/>
              <a:gd name="connsiteY4" fmla="*/ 2100106 h 2100106"/>
              <a:gd name="connsiteX5" fmla="*/ 0 w 3195376"/>
              <a:gd name="connsiteY5" fmla="*/ 1537398 h 210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5376" h="2100106">
                <a:moveTo>
                  <a:pt x="40194" y="462225"/>
                </a:moveTo>
                <a:lnTo>
                  <a:pt x="40194" y="0"/>
                </a:lnTo>
                <a:lnTo>
                  <a:pt x="3195376" y="0"/>
                </a:lnTo>
                <a:lnTo>
                  <a:pt x="3195376" y="2100106"/>
                </a:lnTo>
                <a:lnTo>
                  <a:pt x="0" y="2100106"/>
                </a:lnTo>
                <a:lnTo>
                  <a:pt x="0" y="1537398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4" name="Freeform: Shape 15">
            <a:extLst>
              <a:ext uri="{FF2B5EF4-FFF2-40B4-BE49-F238E27FC236}">
                <a16:creationId xmlns:a16="http://schemas.microsoft.com/office/drawing/2014/main" id="{8960A6D2-E811-4866-A830-26EE1B606A90}"/>
              </a:ext>
            </a:extLst>
          </p:cNvPr>
          <p:cNvSpPr/>
          <p:nvPr/>
        </p:nvSpPr>
        <p:spPr>
          <a:xfrm>
            <a:off x="4607763" y="1149176"/>
            <a:ext cx="3195376" cy="2100107"/>
          </a:xfrm>
          <a:custGeom>
            <a:avLst/>
            <a:gdLst>
              <a:gd name="connsiteX0" fmla="*/ 40194 w 3195376"/>
              <a:gd name="connsiteY0" fmla="*/ 462225 h 2100106"/>
              <a:gd name="connsiteX1" fmla="*/ 40194 w 3195376"/>
              <a:gd name="connsiteY1" fmla="*/ 0 h 2100106"/>
              <a:gd name="connsiteX2" fmla="*/ 3195376 w 3195376"/>
              <a:gd name="connsiteY2" fmla="*/ 0 h 2100106"/>
              <a:gd name="connsiteX3" fmla="*/ 3195376 w 3195376"/>
              <a:gd name="connsiteY3" fmla="*/ 2100106 h 2100106"/>
              <a:gd name="connsiteX4" fmla="*/ 0 w 3195376"/>
              <a:gd name="connsiteY4" fmla="*/ 2100106 h 2100106"/>
              <a:gd name="connsiteX5" fmla="*/ 0 w 3195376"/>
              <a:gd name="connsiteY5" fmla="*/ 1537398 h 210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5376" h="2100106">
                <a:moveTo>
                  <a:pt x="40194" y="462225"/>
                </a:moveTo>
                <a:lnTo>
                  <a:pt x="40194" y="0"/>
                </a:lnTo>
                <a:lnTo>
                  <a:pt x="3195376" y="0"/>
                </a:lnTo>
                <a:lnTo>
                  <a:pt x="3195376" y="2100106"/>
                </a:lnTo>
                <a:lnTo>
                  <a:pt x="0" y="2100106"/>
                </a:lnTo>
                <a:lnTo>
                  <a:pt x="0" y="1537398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794C3049-50D8-4FF3-A8DC-D232D8798ED8}"/>
              </a:ext>
            </a:extLst>
          </p:cNvPr>
          <p:cNvSpPr/>
          <p:nvPr/>
        </p:nvSpPr>
        <p:spPr>
          <a:xfrm>
            <a:off x="8406739" y="1149176"/>
            <a:ext cx="3195376" cy="2100107"/>
          </a:xfrm>
          <a:custGeom>
            <a:avLst/>
            <a:gdLst>
              <a:gd name="connsiteX0" fmla="*/ 40194 w 3195376"/>
              <a:gd name="connsiteY0" fmla="*/ 462225 h 2100106"/>
              <a:gd name="connsiteX1" fmla="*/ 40194 w 3195376"/>
              <a:gd name="connsiteY1" fmla="*/ 0 h 2100106"/>
              <a:gd name="connsiteX2" fmla="*/ 3195376 w 3195376"/>
              <a:gd name="connsiteY2" fmla="*/ 0 h 2100106"/>
              <a:gd name="connsiteX3" fmla="*/ 3195376 w 3195376"/>
              <a:gd name="connsiteY3" fmla="*/ 2100106 h 2100106"/>
              <a:gd name="connsiteX4" fmla="*/ 0 w 3195376"/>
              <a:gd name="connsiteY4" fmla="*/ 2100106 h 2100106"/>
              <a:gd name="connsiteX5" fmla="*/ 0 w 3195376"/>
              <a:gd name="connsiteY5" fmla="*/ 1537398 h 210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5376" h="2100106">
                <a:moveTo>
                  <a:pt x="40194" y="462225"/>
                </a:moveTo>
                <a:lnTo>
                  <a:pt x="40194" y="0"/>
                </a:lnTo>
                <a:lnTo>
                  <a:pt x="3195376" y="0"/>
                </a:lnTo>
                <a:lnTo>
                  <a:pt x="3195376" y="2100106"/>
                </a:lnTo>
                <a:lnTo>
                  <a:pt x="0" y="2100106"/>
                </a:lnTo>
                <a:lnTo>
                  <a:pt x="0" y="1537398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DCFFAA19-DDE1-4677-BB50-1B7649D09AC5}"/>
              </a:ext>
            </a:extLst>
          </p:cNvPr>
          <p:cNvSpPr txBox="1">
            <a:spLocks/>
          </p:cNvSpPr>
          <p:nvPr/>
        </p:nvSpPr>
        <p:spPr>
          <a:xfrm>
            <a:off x="365119" y="276265"/>
            <a:ext cx="6062575" cy="74266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Our </a:t>
            </a:r>
            <a:r>
              <a:rPr lang="en-GB" sz="5400" dirty="0">
                <a:latin typeface="Century Gothic" panose="020B0502020202020204" pitchFamily="34" charset="0"/>
              </a:rPr>
              <a:t>workflow</a:t>
            </a:r>
            <a:endParaRPr lang="en-GB" sz="5400" b="1" dirty="0">
              <a:latin typeface="Century Gothic" panose="020B0502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99BFA0-586A-473E-9142-4F85B7ACB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13" y="3361079"/>
            <a:ext cx="2983800" cy="2297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991263-77B5-4C9E-A096-2DEC54139E28}"/>
              </a:ext>
            </a:extLst>
          </p:cNvPr>
          <p:cNvSpPr txBox="1"/>
          <p:nvPr/>
        </p:nvSpPr>
        <p:spPr>
          <a:xfrm>
            <a:off x="1093703" y="1300394"/>
            <a:ext cx="2767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Create the R script you want to be run from Task-Scheduler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394783-6EC4-4498-B19D-95EA4749BE95}"/>
              </a:ext>
            </a:extLst>
          </p:cNvPr>
          <p:cNvSpPr txBox="1"/>
          <p:nvPr/>
        </p:nvSpPr>
        <p:spPr>
          <a:xfrm>
            <a:off x="4980421" y="1295079"/>
            <a:ext cx="2767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Create the .bat file you want Task-Scheduler to run, specifying the R.exe to use and the path to the </a:t>
            </a:r>
            <a:r>
              <a:rPr lang="en-GB" sz="1600" dirty="0" err="1">
                <a:solidFill>
                  <a:srgbClr val="0C2340"/>
                </a:solidFill>
                <a:latin typeface="Century Gothic" panose="020B0502020202020204" pitchFamily="34" charset="0"/>
              </a:rPr>
              <a:t>Rscript</a:t>
            </a:r>
            <a:endParaRPr lang="en-GB" sz="1600" dirty="0">
              <a:solidFill>
                <a:srgbClr val="0C234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CCD9418-F9FD-4B67-8B34-5CF022A22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763" y="3737505"/>
            <a:ext cx="3195376" cy="1111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7DF15B-AD5E-4C69-BFA6-E2801B8C6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428" y="3456043"/>
            <a:ext cx="3649998" cy="2616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F321AFE-C27F-462B-985A-4DB0ADE4AC34}"/>
              </a:ext>
            </a:extLst>
          </p:cNvPr>
          <p:cNvSpPr txBox="1"/>
          <p:nvPr/>
        </p:nvSpPr>
        <p:spPr>
          <a:xfrm>
            <a:off x="8685917" y="1300394"/>
            <a:ext cx="2767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Create a new Task in Task scheduler, specifying the Action and the Trigger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7021E699-E54C-492F-8333-45218008EE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868313"/>
                  </p:ext>
                </p:extLst>
              </p:nvPr>
            </p:nvGraphicFramePr>
            <p:xfrm>
              <a:off x="9751977" y="5422533"/>
              <a:ext cx="3048000" cy="1714500"/>
            </p:xfrm>
            <a:graphic>
              <a:graphicData uri="http://schemas.microsoft.com/office/powerpoint/2016/slidezoom">
                <pslz:sldZm>
                  <pslz:sldZmObj sldId="374" cId="2061953370">
                    <pslz:zmPr id="{A15DCA87-C5A2-4B74-9509-8D27F014768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021E699-E54C-492F-8333-45218008EE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51977" y="542253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492908D-D356-484D-9B31-3CBE02A86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0" y="6197268"/>
            <a:ext cx="3122581" cy="363873"/>
          </a:xfrm>
        </p:spPr>
        <p:txBody>
          <a:bodyPr/>
          <a:lstStyle/>
          <a:p>
            <a:r>
              <a:rPr lang="pt-BR" dirty="0"/>
              <a:t>Clinical Informatics | NHS R webinars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77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39C20-64AD-474D-B0F4-AE81B1D73494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27" name="Text Placeholder 1">
            <a:extLst>
              <a:ext uri="{FF2B5EF4-FFF2-40B4-BE49-F238E27FC236}">
                <a16:creationId xmlns:a16="http://schemas.microsoft.com/office/drawing/2014/main" id="{964C87CC-9660-4633-891D-54ECD83C2716}"/>
              </a:ext>
            </a:extLst>
          </p:cNvPr>
          <p:cNvSpPr txBox="1">
            <a:spLocks/>
          </p:cNvSpPr>
          <p:nvPr/>
        </p:nvSpPr>
        <p:spPr>
          <a:xfrm>
            <a:off x="462017" y="1507154"/>
            <a:ext cx="1611023" cy="1448075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 lnSpcReduction="200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070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4</a:t>
            </a: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F6784AE-9400-4931-8DA8-2CF6309B50AC}"/>
              </a:ext>
            </a:extLst>
          </p:cNvPr>
          <p:cNvSpPr txBox="1">
            <a:spLocks/>
          </p:cNvSpPr>
          <p:nvPr/>
        </p:nvSpPr>
        <p:spPr>
          <a:xfrm>
            <a:off x="4296405" y="1507154"/>
            <a:ext cx="1611023" cy="1448075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 lnSpcReduction="200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070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5</a:t>
            </a: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3B0CFBA3-1814-4718-978F-E47E9C294179}"/>
              </a:ext>
            </a:extLst>
          </p:cNvPr>
          <p:cNvSpPr txBox="1">
            <a:spLocks/>
          </p:cNvSpPr>
          <p:nvPr/>
        </p:nvSpPr>
        <p:spPr>
          <a:xfrm>
            <a:off x="8049441" y="1507154"/>
            <a:ext cx="1611023" cy="1448075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 lnSpcReduction="200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GB" sz="1070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6</a:t>
            </a:r>
          </a:p>
        </p:txBody>
      </p:sp>
      <p:sp>
        <p:nvSpPr>
          <p:cNvPr id="33" name="Freeform: Shape 4">
            <a:extLst>
              <a:ext uri="{FF2B5EF4-FFF2-40B4-BE49-F238E27FC236}">
                <a16:creationId xmlns:a16="http://schemas.microsoft.com/office/drawing/2014/main" id="{0D652C50-FA3B-439A-A368-AE777F7A3352}"/>
              </a:ext>
            </a:extLst>
          </p:cNvPr>
          <p:cNvSpPr/>
          <p:nvPr/>
        </p:nvSpPr>
        <p:spPr>
          <a:xfrm>
            <a:off x="834013" y="1149176"/>
            <a:ext cx="3195376" cy="2100107"/>
          </a:xfrm>
          <a:custGeom>
            <a:avLst/>
            <a:gdLst>
              <a:gd name="connsiteX0" fmla="*/ 40194 w 3195376"/>
              <a:gd name="connsiteY0" fmla="*/ 462225 h 2100106"/>
              <a:gd name="connsiteX1" fmla="*/ 40194 w 3195376"/>
              <a:gd name="connsiteY1" fmla="*/ 0 h 2100106"/>
              <a:gd name="connsiteX2" fmla="*/ 3195376 w 3195376"/>
              <a:gd name="connsiteY2" fmla="*/ 0 h 2100106"/>
              <a:gd name="connsiteX3" fmla="*/ 3195376 w 3195376"/>
              <a:gd name="connsiteY3" fmla="*/ 2100106 h 2100106"/>
              <a:gd name="connsiteX4" fmla="*/ 0 w 3195376"/>
              <a:gd name="connsiteY4" fmla="*/ 2100106 h 2100106"/>
              <a:gd name="connsiteX5" fmla="*/ 0 w 3195376"/>
              <a:gd name="connsiteY5" fmla="*/ 1537398 h 210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5376" h="2100106">
                <a:moveTo>
                  <a:pt x="40194" y="462225"/>
                </a:moveTo>
                <a:lnTo>
                  <a:pt x="40194" y="0"/>
                </a:lnTo>
                <a:lnTo>
                  <a:pt x="3195376" y="0"/>
                </a:lnTo>
                <a:lnTo>
                  <a:pt x="3195376" y="2100106"/>
                </a:lnTo>
                <a:lnTo>
                  <a:pt x="0" y="2100106"/>
                </a:lnTo>
                <a:lnTo>
                  <a:pt x="0" y="1537398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4" name="Freeform: Shape 15">
            <a:extLst>
              <a:ext uri="{FF2B5EF4-FFF2-40B4-BE49-F238E27FC236}">
                <a16:creationId xmlns:a16="http://schemas.microsoft.com/office/drawing/2014/main" id="{8960A6D2-E811-4866-A830-26EE1B606A90}"/>
              </a:ext>
            </a:extLst>
          </p:cNvPr>
          <p:cNvSpPr/>
          <p:nvPr/>
        </p:nvSpPr>
        <p:spPr>
          <a:xfrm>
            <a:off x="4607763" y="1149176"/>
            <a:ext cx="3195376" cy="2100107"/>
          </a:xfrm>
          <a:custGeom>
            <a:avLst/>
            <a:gdLst>
              <a:gd name="connsiteX0" fmla="*/ 40194 w 3195376"/>
              <a:gd name="connsiteY0" fmla="*/ 462225 h 2100106"/>
              <a:gd name="connsiteX1" fmla="*/ 40194 w 3195376"/>
              <a:gd name="connsiteY1" fmla="*/ 0 h 2100106"/>
              <a:gd name="connsiteX2" fmla="*/ 3195376 w 3195376"/>
              <a:gd name="connsiteY2" fmla="*/ 0 h 2100106"/>
              <a:gd name="connsiteX3" fmla="*/ 3195376 w 3195376"/>
              <a:gd name="connsiteY3" fmla="*/ 2100106 h 2100106"/>
              <a:gd name="connsiteX4" fmla="*/ 0 w 3195376"/>
              <a:gd name="connsiteY4" fmla="*/ 2100106 h 2100106"/>
              <a:gd name="connsiteX5" fmla="*/ 0 w 3195376"/>
              <a:gd name="connsiteY5" fmla="*/ 1537398 h 210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5376" h="2100106">
                <a:moveTo>
                  <a:pt x="40194" y="462225"/>
                </a:moveTo>
                <a:lnTo>
                  <a:pt x="40194" y="0"/>
                </a:lnTo>
                <a:lnTo>
                  <a:pt x="3195376" y="0"/>
                </a:lnTo>
                <a:lnTo>
                  <a:pt x="3195376" y="2100106"/>
                </a:lnTo>
                <a:lnTo>
                  <a:pt x="0" y="2100106"/>
                </a:lnTo>
                <a:lnTo>
                  <a:pt x="0" y="1537398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35" name="Freeform: Shape 16">
            <a:extLst>
              <a:ext uri="{FF2B5EF4-FFF2-40B4-BE49-F238E27FC236}">
                <a16:creationId xmlns:a16="http://schemas.microsoft.com/office/drawing/2014/main" id="{794C3049-50D8-4FF3-A8DC-D232D8798ED8}"/>
              </a:ext>
            </a:extLst>
          </p:cNvPr>
          <p:cNvSpPr/>
          <p:nvPr/>
        </p:nvSpPr>
        <p:spPr>
          <a:xfrm>
            <a:off x="8406739" y="1149176"/>
            <a:ext cx="3195376" cy="2100107"/>
          </a:xfrm>
          <a:custGeom>
            <a:avLst/>
            <a:gdLst>
              <a:gd name="connsiteX0" fmla="*/ 40194 w 3195376"/>
              <a:gd name="connsiteY0" fmla="*/ 462225 h 2100106"/>
              <a:gd name="connsiteX1" fmla="*/ 40194 w 3195376"/>
              <a:gd name="connsiteY1" fmla="*/ 0 h 2100106"/>
              <a:gd name="connsiteX2" fmla="*/ 3195376 w 3195376"/>
              <a:gd name="connsiteY2" fmla="*/ 0 h 2100106"/>
              <a:gd name="connsiteX3" fmla="*/ 3195376 w 3195376"/>
              <a:gd name="connsiteY3" fmla="*/ 2100106 h 2100106"/>
              <a:gd name="connsiteX4" fmla="*/ 0 w 3195376"/>
              <a:gd name="connsiteY4" fmla="*/ 2100106 h 2100106"/>
              <a:gd name="connsiteX5" fmla="*/ 0 w 3195376"/>
              <a:gd name="connsiteY5" fmla="*/ 1537398 h 2100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5376" h="2100106">
                <a:moveTo>
                  <a:pt x="40194" y="462225"/>
                </a:moveTo>
                <a:lnTo>
                  <a:pt x="40194" y="0"/>
                </a:lnTo>
                <a:lnTo>
                  <a:pt x="3195376" y="0"/>
                </a:lnTo>
                <a:lnTo>
                  <a:pt x="3195376" y="2100106"/>
                </a:lnTo>
                <a:lnTo>
                  <a:pt x="0" y="2100106"/>
                </a:lnTo>
                <a:lnTo>
                  <a:pt x="0" y="1537398"/>
                </a:lnTo>
              </a:path>
            </a:pathLst>
          </a:cu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1"/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DCFFAA19-DDE1-4677-BB50-1B7649D09AC5}"/>
              </a:ext>
            </a:extLst>
          </p:cNvPr>
          <p:cNvSpPr txBox="1">
            <a:spLocks/>
          </p:cNvSpPr>
          <p:nvPr/>
        </p:nvSpPr>
        <p:spPr>
          <a:xfrm>
            <a:off x="365119" y="276265"/>
            <a:ext cx="6062575" cy="74266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Our </a:t>
            </a:r>
            <a:r>
              <a:rPr lang="en-GB" sz="5400" dirty="0">
                <a:latin typeface="Century Gothic" panose="020B0502020202020204" pitchFamily="34" charset="0"/>
              </a:rPr>
              <a:t>workflow</a:t>
            </a:r>
            <a:endParaRPr lang="en-GB" sz="5400" b="1" dirty="0"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991263-77B5-4C9E-A096-2DEC54139E28}"/>
              </a:ext>
            </a:extLst>
          </p:cNvPr>
          <p:cNvSpPr txBox="1"/>
          <p:nvPr/>
        </p:nvSpPr>
        <p:spPr>
          <a:xfrm>
            <a:off x="1093703" y="1300394"/>
            <a:ext cx="2767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Wait for the trigger date and time..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394783-6EC4-4498-B19D-95EA4749BE95}"/>
              </a:ext>
            </a:extLst>
          </p:cNvPr>
          <p:cNvSpPr txBox="1"/>
          <p:nvPr/>
        </p:nvSpPr>
        <p:spPr>
          <a:xfrm>
            <a:off x="4980421" y="1295079"/>
            <a:ext cx="2767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Check-out the output!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321AFE-C27F-462B-985A-4DB0ADE4AC34}"/>
              </a:ext>
            </a:extLst>
          </p:cNvPr>
          <p:cNvSpPr txBox="1"/>
          <p:nvPr/>
        </p:nvSpPr>
        <p:spPr>
          <a:xfrm>
            <a:off x="8685917" y="1300394"/>
            <a:ext cx="27672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Regularly check the “Data Diagnostics” dashboard to identify failed jobs … and if helpful send notifications to yourself in case of jobs failure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ACDC33-70D7-4176-BB29-EFA319E41FC2}"/>
              </a:ext>
            </a:extLst>
          </p:cNvPr>
          <p:cNvGrpSpPr/>
          <p:nvPr/>
        </p:nvGrpSpPr>
        <p:grpSpPr>
          <a:xfrm>
            <a:off x="252759" y="3430016"/>
            <a:ext cx="11728841" cy="2511841"/>
            <a:chOff x="395634" y="3430016"/>
            <a:chExt cx="11728841" cy="251184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0A9A46-FC5E-405B-872F-CFA152B82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80" y="3474310"/>
              <a:ext cx="2609329" cy="1469623"/>
            </a:xfrm>
            <a:prstGeom prst="rect">
              <a:avLst/>
            </a:prstGeom>
          </p:spPr>
        </p:pic>
        <p:pic>
          <p:nvPicPr>
            <p:cNvPr id="20" name="Picture 2" descr="https://uc0d5b3f14cefa9101b20af438d1.previews.dropboxusercontent.com/p/thumb/AA00kswjHUdDh3-cF8bsYVWURMvEF8dbWq0Jtxvo3zyKWvfiRX2XRtYkyQoFroU01zVdj5l7sZ8Yor581K9r1E8wqzVBt1nNXVAwXqHR4dN4ny4WPWlAepw42Eta0fACV1T13q5LMl4T3SMasBEGSgcsSYyZPr8dYoxLO5XNlbhbAffZQd9nR90Dls5JK2R3ckHGXS-SmCYS99mKdM8ciwgWkjN_OHzmW3nBgWfK03Ni19B-8rz7kr2gxXYO6u0l9eKW12Z0LFCQcYYg_W5_ksMb9I7k2Q-vpubCKhwwHRa-Gej-nPS1ZY5lRtt_-KS8x1yDK9Kvp0VIH_iR3sg_IqvjpPihIUGmo7cpKwbpJX9e5FMPj2N83yDfwzsMpij6hsjVxFdp5ICW3AbqDvSO-wnC/p.png?size=800x600&amp;size_mode=3">
              <a:extLst>
                <a:ext uri="{FF2B5EF4-FFF2-40B4-BE49-F238E27FC236}">
                  <a16:creationId xmlns:a16="http://schemas.microsoft.com/office/drawing/2014/main" id="{B226CE46-BFEE-4963-81F5-FBE1EEFE2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895" y="3491531"/>
              <a:ext cx="2439319" cy="14788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166B7FD-CCA5-45AA-968B-CE808C1A0452}"/>
                </a:ext>
              </a:extLst>
            </p:cNvPr>
            <p:cNvGrpSpPr/>
            <p:nvPr/>
          </p:nvGrpSpPr>
          <p:grpSpPr>
            <a:xfrm>
              <a:off x="6740887" y="3430016"/>
              <a:ext cx="1255323" cy="1831176"/>
              <a:chOff x="9851621" y="2847674"/>
              <a:chExt cx="2020499" cy="2832834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3A74E03-47D2-416F-92A7-B524D235B0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1621" y="2847674"/>
                <a:ext cx="2020499" cy="283283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B780681-9871-4F49-BB4E-1AA48E54DA5E}"/>
                  </a:ext>
                </a:extLst>
              </p:cNvPr>
              <p:cNvSpPr/>
              <p:nvPr/>
            </p:nvSpPr>
            <p:spPr>
              <a:xfrm>
                <a:off x="10025136" y="3145536"/>
                <a:ext cx="199653" cy="1008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7AFB02C-6763-4861-8796-1E80948AE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31764" y="3575346"/>
              <a:ext cx="1503106" cy="15734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9928E9A-45FC-47C0-9E69-45163614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93997" y="3717858"/>
              <a:ext cx="1781905" cy="10426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880AB6-2AAE-4400-9327-43C346C2E7D8}"/>
                </a:ext>
              </a:extLst>
            </p:cNvPr>
            <p:cNvSpPr txBox="1"/>
            <p:nvPr/>
          </p:nvSpPr>
          <p:spPr>
            <a:xfrm>
              <a:off x="395634" y="4893936"/>
              <a:ext cx="26816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html dashboards</a:t>
              </a:r>
            </a:p>
            <a:p>
              <a:pPr algn="ctr"/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library(</a:t>
              </a:r>
              <a:r>
                <a:rPr lang="en-GB" sz="1600" i="1" dirty="0" err="1">
                  <a:solidFill>
                    <a:srgbClr val="0C2340"/>
                  </a:solidFill>
                  <a:latin typeface="Century Gothic" panose="020B0502020202020204" pitchFamily="34" charset="0"/>
                </a:rPr>
                <a:t>flexdashboard</a:t>
              </a:r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347C098-AF6E-4ABB-8E8A-079418272212}"/>
                </a:ext>
              </a:extLst>
            </p:cNvPr>
            <p:cNvSpPr txBox="1"/>
            <p:nvPr/>
          </p:nvSpPr>
          <p:spPr>
            <a:xfrm>
              <a:off x="3326558" y="5186323"/>
              <a:ext cx="29519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MS Teams notifications</a:t>
              </a:r>
            </a:p>
            <a:p>
              <a:pPr algn="ctr"/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library(</a:t>
              </a:r>
              <a:r>
                <a:rPr lang="en-GB" sz="1600" i="1" dirty="0" err="1">
                  <a:solidFill>
                    <a:srgbClr val="0C2340"/>
                  </a:solidFill>
                  <a:latin typeface="Century Gothic" panose="020B0502020202020204" pitchFamily="34" charset="0"/>
                </a:rPr>
                <a:t>teamr</a:t>
              </a:r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897D7A5-CBCF-457A-8047-134BE8424CB6}"/>
                </a:ext>
              </a:extLst>
            </p:cNvPr>
            <p:cNvSpPr txBox="1"/>
            <p:nvPr/>
          </p:nvSpPr>
          <p:spPr>
            <a:xfrm>
              <a:off x="8323034" y="4856411"/>
              <a:ext cx="1781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Emails</a:t>
              </a:r>
            </a:p>
            <a:p>
              <a:pPr algn="ctr"/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library(</a:t>
              </a:r>
              <a:r>
                <a:rPr lang="en-GB" sz="1600" i="1" dirty="0" err="1">
                  <a:solidFill>
                    <a:srgbClr val="0C2340"/>
                  </a:solidFill>
                  <a:latin typeface="Century Gothic" panose="020B0502020202020204" pitchFamily="34" charset="0"/>
                </a:rPr>
                <a:t>mailR</a:t>
              </a:r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154B96-78D8-4DD3-8A9F-76F88265C5AE}"/>
                </a:ext>
              </a:extLst>
            </p:cNvPr>
            <p:cNvSpPr txBox="1"/>
            <p:nvPr/>
          </p:nvSpPr>
          <p:spPr>
            <a:xfrm>
              <a:off x="6387204" y="5357082"/>
              <a:ext cx="20195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1" dirty="0" err="1">
                  <a:solidFill>
                    <a:srgbClr val="0C2340"/>
                  </a:solidFill>
                  <a:latin typeface="Century Gothic" panose="020B0502020202020204" pitchFamily="34" charset="0"/>
                </a:rPr>
                <a:t>LateX</a:t>
              </a:r>
              <a:r>
                <a:rPr lang="en-GB" sz="1600" b="1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 PDFs</a:t>
              </a:r>
            </a:p>
            <a:p>
              <a:pPr algn="ctr"/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library(</a:t>
              </a:r>
              <a:r>
                <a:rPr lang="en-GB" sz="1600" i="1" dirty="0" err="1">
                  <a:solidFill>
                    <a:srgbClr val="0C2340"/>
                  </a:solidFill>
                  <a:latin typeface="Century Gothic" panose="020B0502020202020204" pitchFamily="34" charset="0"/>
                </a:rPr>
                <a:t>knitr</a:t>
              </a:r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3811072-55D7-42CB-8F28-FCFF2AE04D1B}"/>
                </a:ext>
              </a:extLst>
            </p:cNvPr>
            <p:cNvSpPr txBox="1"/>
            <p:nvPr/>
          </p:nvSpPr>
          <p:spPr>
            <a:xfrm>
              <a:off x="10342569" y="5243587"/>
              <a:ext cx="17819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.</a:t>
              </a:r>
              <a:r>
                <a:rPr lang="en-GB" sz="1600" b="1" i="1" dirty="0" err="1">
                  <a:solidFill>
                    <a:srgbClr val="0C2340"/>
                  </a:solidFill>
                  <a:latin typeface="Century Gothic" panose="020B0502020202020204" pitchFamily="34" charset="0"/>
                </a:rPr>
                <a:t>xlsx</a:t>
              </a:r>
              <a:r>
                <a:rPr lang="en-GB" sz="1600" b="1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 .csv</a:t>
              </a:r>
            </a:p>
            <a:p>
              <a:pPr algn="ctr"/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library(</a:t>
              </a:r>
              <a:r>
                <a:rPr lang="en-GB" sz="1600" i="1" dirty="0" err="1">
                  <a:solidFill>
                    <a:srgbClr val="0C2340"/>
                  </a:solidFill>
                  <a:latin typeface="Century Gothic" panose="020B0502020202020204" pitchFamily="34" charset="0"/>
                </a:rPr>
                <a:t>writexl</a:t>
              </a:r>
              <a:r>
                <a:rPr lang="en-GB" sz="1600" i="1" dirty="0">
                  <a:solidFill>
                    <a:srgbClr val="0C2340"/>
                  </a:solidFill>
                  <a:latin typeface="Century Gothic" panose="020B0502020202020204" pitchFamily="34" charset="0"/>
                </a:rPr>
                <a:t>)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1DF0A98-C86E-4E8A-BC9A-D9301FF0C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1792" y="3429000"/>
            <a:ext cx="5621344" cy="2775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BDABCBFE-2E2F-415B-AEBE-0426F8814084}"/>
              </a:ext>
            </a:extLst>
          </p:cNvPr>
          <p:cNvGrpSpPr/>
          <p:nvPr/>
        </p:nvGrpSpPr>
        <p:grpSpPr>
          <a:xfrm>
            <a:off x="1362103" y="3695926"/>
            <a:ext cx="1764162" cy="1804352"/>
            <a:chOff x="8088747" y="2757203"/>
            <a:chExt cx="1458665" cy="1458985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FB14DBF-6FDD-41F5-ACD2-1F5461A00392}"/>
                </a:ext>
              </a:extLst>
            </p:cNvPr>
            <p:cNvSpPr/>
            <p:nvPr/>
          </p:nvSpPr>
          <p:spPr>
            <a:xfrm>
              <a:off x="8088747" y="2757203"/>
              <a:ext cx="1458665" cy="145898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12872E7-FF27-405F-9026-678C18700A12}"/>
                </a:ext>
              </a:extLst>
            </p:cNvPr>
            <p:cNvGrpSpPr/>
            <p:nvPr/>
          </p:nvGrpSpPr>
          <p:grpSpPr>
            <a:xfrm>
              <a:off x="8350078" y="3018695"/>
              <a:ext cx="936000" cy="936000"/>
              <a:chOff x="6621424" y="4845224"/>
              <a:chExt cx="1375017" cy="1261459"/>
            </a:xfrm>
          </p:grpSpPr>
          <p:pic>
            <p:nvPicPr>
              <p:cNvPr id="47" name="Picture 8" descr="task-scheduler-icon">
                <a:extLst>
                  <a:ext uri="{FF2B5EF4-FFF2-40B4-BE49-F238E27FC236}">
                    <a16:creationId xmlns:a16="http://schemas.microsoft.com/office/drawing/2014/main" id="{077F0B5F-E8D4-4263-9A2B-13B89B90055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424" y="4845224"/>
                <a:ext cx="1375017" cy="1261459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10" descr="Image result for windows logo">
                <a:extLst>
                  <a:ext uri="{FF2B5EF4-FFF2-40B4-BE49-F238E27FC236}">
                    <a16:creationId xmlns:a16="http://schemas.microsoft.com/office/drawing/2014/main" id="{403F98F4-91D1-4BE9-AA24-8AF4D1A462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3423" y="5650891"/>
                <a:ext cx="471943" cy="416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9" name="Footer Placeholder 3">
            <a:extLst>
              <a:ext uri="{FF2B5EF4-FFF2-40B4-BE49-F238E27FC236}">
                <a16:creationId xmlns:a16="http://schemas.microsoft.com/office/drawing/2014/main" id="{7EBDD55E-92B6-406F-9A39-27BFA70D9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0" y="6197268"/>
            <a:ext cx="3122581" cy="363873"/>
          </a:xfrm>
        </p:spPr>
        <p:txBody>
          <a:bodyPr/>
          <a:lstStyle/>
          <a:p>
            <a:r>
              <a:rPr lang="pt-BR" dirty="0"/>
              <a:t>Clinical Informatics | NHS R webinars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195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175" b="417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5BD3-129C-4631-A1DE-F7891F58642B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25754" y="6197265"/>
            <a:ext cx="3122580" cy="363875"/>
          </a:xfrm>
        </p:spPr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9C3C3-E1F5-4087-AB0D-0345BC4CB388}"/>
              </a:ext>
            </a:extLst>
          </p:cNvPr>
          <p:cNvSpPr txBox="1"/>
          <p:nvPr/>
        </p:nvSpPr>
        <p:spPr>
          <a:xfrm>
            <a:off x="552449" y="4375978"/>
            <a:ext cx="3366611" cy="9826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61" dirty="0">
                <a:solidFill>
                  <a:schemeClr val="bg2"/>
                </a:solidFill>
                <a:latin typeface="Century Gothic" panose="020B0502020202020204" pitchFamily="34" charset="0"/>
                <a:cs typeface="Arial"/>
              </a:rPr>
              <a:t>242 Marylebone Road</a:t>
            </a:r>
          </a:p>
          <a:p>
            <a:pPr>
              <a:lnSpc>
                <a:spcPct val="110000"/>
              </a:lnSpc>
            </a:pPr>
            <a:r>
              <a:rPr lang="en-US" sz="1161" dirty="0">
                <a:solidFill>
                  <a:schemeClr val="bg2"/>
                </a:solidFill>
                <a:latin typeface="Century Gothic" panose="020B0502020202020204" pitchFamily="34" charset="0"/>
                <a:cs typeface="Arial"/>
              </a:rPr>
              <a:t>London, NW1 6JL</a:t>
            </a:r>
          </a:p>
          <a:p>
            <a:pPr>
              <a:lnSpc>
                <a:spcPct val="110000"/>
              </a:lnSpc>
            </a:pPr>
            <a:endParaRPr lang="en-US" sz="1161" dirty="0">
              <a:solidFill>
                <a:schemeClr val="bg2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10000"/>
              </a:lnSpc>
            </a:pPr>
            <a:endParaRPr lang="en-US" sz="1161" dirty="0">
              <a:solidFill>
                <a:schemeClr val="bg2"/>
              </a:solidFill>
              <a:latin typeface="Century Gothic" panose="020B0502020202020204" pitchFamily="34" charset="0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1161" dirty="0">
                <a:solidFill>
                  <a:schemeClr val="bg2"/>
                </a:solidFill>
                <a:latin typeface="Century Gothic" panose="020B0502020202020204" pitchFamily="34" charset="0"/>
                <a:cs typeface="Arial"/>
              </a:rPr>
              <a:t>www.hcahealthcare.co.uk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44D8F2D-18BF-4D8D-87D1-3490338BD216}"/>
              </a:ext>
            </a:extLst>
          </p:cNvPr>
          <p:cNvSpPr txBox="1">
            <a:spLocks/>
          </p:cNvSpPr>
          <p:nvPr/>
        </p:nvSpPr>
        <p:spPr>
          <a:xfrm>
            <a:off x="552452" y="4759443"/>
            <a:ext cx="3495882" cy="381671"/>
          </a:xfrm>
          <a:prstGeom prst="rect">
            <a:avLst/>
          </a:prstGeom>
        </p:spPr>
        <p:txBody>
          <a:bodyPr lIns="0" tIns="0" rIns="0" bIns="0" numCol="1" anchor="ctr" anchorCtr="0"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spcBef>
                <a:spcPts val="0"/>
              </a:spcBef>
              <a:defRPr sz="116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16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16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16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16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61" dirty="0">
                <a:solidFill>
                  <a:schemeClr val="bg2"/>
                </a:solidFill>
                <a:latin typeface="Century Gothic" panose="020B0502020202020204" pitchFamily="34" charset="0"/>
                <a:hlinkClick r:id="rId3"/>
              </a:rPr>
              <a:t>Daria.Cosentino@hcahealthcare.co.uk</a:t>
            </a:r>
            <a:endParaRPr lang="en-US" sz="1161" dirty="0">
              <a:solidFill>
                <a:schemeClr val="bg2"/>
              </a:solidFill>
              <a:latin typeface="Century Gothic" panose="020B0502020202020204" pitchFamily="34" charset="0"/>
            </a:endParaRPr>
          </a:p>
          <a:p>
            <a:r>
              <a:rPr lang="en-US" sz="1161" dirty="0">
                <a:solidFill>
                  <a:schemeClr val="bg2"/>
                </a:solidFill>
                <a:latin typeface="Century Gothic" panose="020B0502020202020204" pitchFamily="34" charset="0"/>
                <a:hlinkClick r:id="rId4"/>
              </a:rPr>
              <a:t>Clinical.Informatics@hcahealthcare.co.uk</a:t>
            </a:r>
            <a:r>
              <a:rPr lang="en-US" sz="1161" dirty="0">
                <a:solidFill>
                  <a:schemeClr val="bg2"/>
                </a:solidFill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10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12CC0F1-CED9-4E9C-BC9E-3B4A57C6C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538075"/>
              </p:ext>
            </p:extLst>
          </p:nvPr>
        </p:nvGraphicFramePr>
        <p:xfrm>
          <a:off x="563649" y="1508483"/>
          <a:ext cx="9512680" cy="34760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12680">
                  <a:extLst>
                    <a:ext uri="{9D8B030D-6E8A-4147-A177-3AD203B41FA5}">
                      <a16:colId xmlns:a16="http://schemas.microsoft.com/office/drawing/2014/main" val="3757420448"/>
                    </a:ext>
                  </a:extLst>
                </a:gridCol>
              </a:tblGrid>
              <a:tr h="579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Introduction</a:t>
                      </a:r>
                    </a:p>
                  </a:txBody>
                  <a:tcPr marL="1080000" marT="45721" marB="45721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2512306"/>
                  </a:ext>
                </a:extLst>
              </a:tr>
              <a:tr h="579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Our infrastructure</a:t>
                      </a:r>
                    </a:p>
                  </a:txBody>
                  <a:tcPr marL="1080000" marT="45721" marB="45721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8457816"/>
                  </a:ext>
                </a:extLst>
              </a:tr>
              <a:tr h="579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A brief history of reporting and its challenges</a:t>
                      </a:r>
                    </a:p>
                  </a:txBody>
                  <a:tcPr marL="1080000" marT="45721" marB="45721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811344"/>
                  </a:ext>
                </a:extLst>
              </a:tr>
              <a:tr h="579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A whole “new” world: R and Task Scheduler</a:t>
                      </a:r>
                    </a:p>
                  </a:txBody>
                  <a:tcPr marL="1080000" marT="45721" marB="45721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9214695"/>
                  </a:ext>
                </a:extLst>
              </a:tr>
              <a:tr h="579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A whole “new” challenge</a:t>
                      </a:r>
                    </a:p>
                  </a:txBody>
                  <a:tcPr marL="1080000" marT="45721" marB="45721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2826990"/>
                  </a:ext>
                </a:extLst>
              </a:tr>
              <a:tr h="5793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900" dirty="0">
                          <a:solidFill>
                            <a:schemeClr val="bg2"/>
                          </a:solidFill>
                          <a:latin typeface="Century Gothic" panose="020B0502020202020204" pitchFamily="34" charset="0"/>
                        </a:rPr>
                        <a:t>..and they lived happily ever after</a:t>
                      </a:r>
                    </a:p>
                  </a:txBody>
                  <a:tcPr marL="1080000" marT="45721" marB="45721" anchor="b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58115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D86CE-722D-4949-98AB-D4C54000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F8F84-D2F1-4CAA-86FB-5C8F2EE06DF2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97198-F036-433B-BA34-4909E3A4A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A1D04-184F-44E4-94FB-0D1B8A9BB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649" y="542925"/>
            <a:ext cx="11042569" cy="742667"/>
          </a:xfrm>
        </p:spPr>
        <p:txBody>
          <a:bodyPr anchor="t"/>
          <a:lstStyle/>
          <a:p>
            <a:r>
              <a:rPr lang="en-GB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DEEF3FC2-92A9-4212-8BCA-3AD8C1DEACC9}"/>
              </a:ext>
            </a:extLst>
          </p:cNvPr>
          <p:cNvSpPr txBox="1">
            <a:spLocks/>
          </p:cNvSpPr>
          <p:nvPr/>
        </p:nvSpPr>
        <p:spPr>
          <a:xfrm>
            <a:off x="423170" y="2120939"/>
            <a:ext cx="713916" cy="601340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GB" sz="4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2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F06A8EE9-7D3E-4BC2-905D-2F204DF9BB5B}"/>
              </a:ext>
            </a:extLst>
          </p:cNvPr>
          <p:cNvSpPr txBox="1">
            <a:spLocks/>
          </p:cNvSpPr>
          <p:nvPr/>
        </p:nvSpPr>
        <p:spPr>
          <a:xfrm>
            <a:off x="423170" y="1534990"/>
            <a:ext cx="713916" cy="601340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GB" sz="4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1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F19FAFDC-03E3-44E5-AE56-E689A4E5A09E}"/>
              </a:ext>
            </a:extLst>
          </p:cNvPr>
          <p:cNvSpPr txBox="1">
            <a:spLocks/>
          </p:cNvSpPr>
          <p:nvPr/>
        </p:nvSpPr>
        <p:spPr>
          <a:xfrm>
            <a:off x="423170" y="2694297"/>
            <a:ext cx="713916" cy="601340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GB" sz="4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3</a:t>
            </a: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4A07D1D4-91E0-42FC-8D86-F8CEDB85C625}"/>
              </a:ext>
            </a:extLst>
          </p:cNvPr>
          <p:cNvSpPr txBox="1">
            <a:spLocks/>
          </p:cNvSpPr>
          <p:nvPr/>
        </p:nvSpPr>
        <p:spPr>
          <a:xfrm>
            <a:off x="423170" y="3274441"/>
            <a:ext cx="713916" cy="601340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GB" sz="4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4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1BB65EBC-FB3A-42EA-ADD8-FD138AC74B83}"/>
              </a:ext>
            </a:extLst>
          </p:cNvPr>
          <p:cNvSpPr txBox="1">
            <a:spLocks/>
          </p:cNvSpPr>
          <p:nvPr/>
        </p:nvSpPr>
        <p:spPr>
          <a:xfrm>
            <a:off x="423170" y="3843371"/>
            <a:ext cx="713916" cy="601340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GB" sz="4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5</a:t>
            </a: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95816134-B463-42D3-83F8-7716DDE8D63B}"/>
              </a:ext>
            </a:extLst>
          </p:cNvPr>
          <p:cNvSpPr txBox="1">
            <a:spLocks/>
          </p:cNvSpPr>
          <p:nvPr/>
        </p:nvSpPr>
        <p:spPr>
          <a:xfrm>
            <a:off x="423170" y="4434038"/>
            <a:ext cx="713916" cy="601340"/>
          </a:xfrm>
          <a:prstGeom prst="rect">
            <a:avLst/>
          </a:prstGeom>
        </p:spPr>
        <p:txBody>
          <a:bodyPr vert="horz" lIns="0" tIns="0" rIns="0" bIns="0" numCol="1" spcCol="504000" rtlCol="0">
            <a:normAutofit fontScale="92500"/>
          </a:bodyPr>
          <a:lstStyle>
            <a:lvl1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1pPr>
            <a:lvl2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Tx/>
              <a:buNone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2pPr>
            <a:lvl3pPr marL="203378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Wingdings" panose="05000000000000000000" pitchFamily="2" charset="2"/>
              <a:buChar char="§"/>
              <a:defRPr sz="1600" kern="1200" baseline="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3pPr>
            <a:lvl4pPr marL="407952" indent="-204575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Arial"/>
              <a:buChar char="–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4pPr>
            <a:lvl5pPr marL="611330" indent="-203378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Clr>
                <a:srgbClr val="00B0AD"/>
              </a:buClr>
              <a:buFont typeface="+mj-lt"/>
              <a:buAutoNum type="alphaLcPeriod"/>
              <a:defRPr sz="1600" kern="1200">
                <a:solidFill>
                  <a:srgbClr val="0C2340"/>
                </a:solidFill>
                <a:latin typeface="Arial"/>
                <a:ea typeface="+mn-ea"/>
                <a:cs typeface="Arial"/>
              </a:defRPr>
            </a:lvl5pPr>
            <a:lvl6pPr marL="0" indent="0" algn="l" defTabSz="482364" rtl="0" eaLnBrk="1" latinLnBrk="0" hangingPunct="1">
              <a:lnSpc>
                <a:spcPct val="110000"/>
              </a:lnSpc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3135368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17732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0096" indent="-241182" algn="l" defTabSz="482364" rtl="0" eaLnBrk="1" latinLnBrk="0" hangingPunct="1">
              <a:spcBef>
                <a:spcPct val="20000"/>
              </a:spcBef>
              <a:buFont typeface="Arial"/>
              <a:buChar char="•"/>
              <a:defRPr sz="211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/>
            <a:r>
              <a:rPr lang="en-GB" sz="40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80969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1" y="453716"/>
            <a:ext cx="3819125" cy="742667"/>
          </a:xfrm>
        </p:spPr>
        <p:txBody>
          <a:bodyPr anchor="t">
            <a:noAutofit/>
          </a:bodyPr>
          <a:lstStyle/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Who we </a:t>
            </a:r>
            <a:r>
              <a:rPr lang="en-GB" sz="5400" b="1" dirty="0">
                <a:latin typeface="Century Gothic" panose="020B0502020202020204" pitchFamily="34" charset="0"/>
              </a:rPr>
              <a:t>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6303" y="2571131"/>
            <a:ext cx="3027901" cy="6670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defTabSz="914388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Clinical  Informatics Manager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 txBox="1">
            <a:spLocks/>
          </p:cNvSpPr>
          <p:nvPr/>
        </p:nvSpPr>
        <p:spPr>
          <a:xfrm>
            <a:off x="8452884" y="4677106"/>
            <a:ext cx="3091320" cy="7426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solidFill>
                  <a:schemeClr val="bg2"/>
                </a:solidFill>
                <a:latin typeface="Century Gothic" panose="020B0502020202020204" pitchFamily="34" charset="0"/>
              </a:rPr>
              <a:t>Clinical Analysts &amp; NHS trainee scientist</a:t>
            </a:r>
            <a:endParaRPr lang="en-GB" sz="2400" dirty="0">
              <a:latin typeface="Century Gothic" panose="020B0502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617672" y="4503441"/>
            <a:ext cx="5245277" cy="973125"/>
            <a:chOff x="1622293" y="4319156"/>
            <a:chExt cx="5245277" cy="973125"/>
          </a:xfrm>
        </p:grpSpPr>
        <p:grpSp>
          <p:nvGrpSpPr>
            <p:cNvPr id="19" name="Group 18"/>
            <p:cNvGrpSpPr/>
            <p:nvPr/>
          </p:nvGrpSpPr>
          <p:grpSpPr>
            <a:xfrm>
              <a:off x="1622293" y="4319156"/>
              <a:ext cx="1304131" cy="424860"/>
              <a:chOff x="1622293" y="4319156"/>
              <a:chExt cx="1304131" cy="424860"/>
            </a:xfrm>
          </p:grpSpPr>
          <p:pic>
            <p:nvPicPr>
              <p:cNvPr id="1026" name="Picture 2" descr="Image result for person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2293" y="4319156"/>
                <a:ext cx="424860" cy="424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2050863" y="4365519"/>
                <a:ext cx="875561" cy="341632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defTabSz="914388">
                  <a:lnSpc>
                    <a:spcPct val="90000"/>
                  </a:lnSpc>
                  <a:spcBef>
                    <a:spcPct val="0"/>
                  </a:spcBef>
                  <a:buNone/>
                  <a:defRPr>
                    <a:solidFill>
                      <a:schemeClr val="bg2"/>
                    </a:solidFill>
                    <a:latin typeface="Century Gothic" panose="020B0502020202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GB" dirty="0"/>
                  <a:t>André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5070702" y="4328654"/>
              <a:ext cx="1796868" cy="424860"/>
              <a:chOff x="5070702" y="3751394"/>
              <a:chExt cx="1796868" cy="424860"/>
            </a:xfrm>
          </p:grpSpPr>
          <p:pic>
            <p:nvPicPr>
              <p:cNvPr id="23" name="Picture 2" descr="Image result for person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0702" y="3751394"/>
                <a:ext cx="424860" cy="424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5500223" y="3788259"/>
                <a:ext cx="1367347" cy="341632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defTabSz="914388">
                  <a:lnSpc>
                    <a:spcPct val="90000"/>
                  </a:lnSpc>
                  <a:spcBef>
                    <a:spcPct val="0"/>
                  </a:spcBef>
                  <a:buNone/>
                  <a:defRPr>
                    <a:solidFill>
                      <a:schemeClr val="bg2"/>
                    </a:solidFill>
                    <a:latin typeface="Century Gothic" panose="020B0502020202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GB" dirty="0"/>
                  <a:t>Anna Maria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348406" y="4867421"/>
              <a:ext cx="1296915" cy="424860"/>
              <a:chOff x="1699017" y="4290161"/>
              <a:chExt cx="1296915" cy="424860"/>
            </a:xfrm>
          </p:grpSpPr>
          <p:pic>
            <p:nvPicPr>
              <p:cNvPr id="29" name="Picture 2" descr="Image result for person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9017" y="4290161"/>
                <a:ext cx="424860" cy="424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2120371" y="4331775"/>
                <a:ext cx="875561" cy="341632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defTabSz="914388">
                  <a:lnSpc>
                    <a:spcPct val="90000"/>
                  </a:lnSpc>
                  <a:spcBef>
                    <a:spcPct val="0"/>
                  </a:spcBef>
                  <a:buNone/>
                  <a:defRPr>
                    <a:solidFill>
                      <a:schemeClr val="bg2"/>
                    </a:solidFill>
                    <a:latin typeface="Century Gothic" panose="020B0502020202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GB" dirty="0"/>
                  <a:t>Vacant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3346497" y="4325186"/>
              <a:ext cx="2279057" cy="424860"/>
              <a:chOff x="184055" y="4325186"/>
              <a:chExt cx="2279057" cy="424860"/>
            </a:xfrm>
          </p:grpSpPr>
          <p:pic>
            <p:nvPicPr>
              <p:cNvPr id="32" name="Picture 2" descr="Image result for person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055" y="4325186"/>
                <a:ext cx="424860" cy="424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624780" y="4365519"/>
                <a:ext cx="1838332" cy="341632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defTabSz="914388">
                  <a:lnSpc>
                    <a:spcPct val="90000"/>
                  </a:lnSpc>
                  <a:spcBef>
                    <a:spcPct val="0"/>
                  </a:spcBef>
                  <a:buNone/>
                  <a:defRPr>
                    <a:solidFill>
                      <a:schemeClr val="bg2"/>
                    </a:solidFill>
                    <a:latin typeface="Century Gothic" panose="020B0502020202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GB" dirty="0"/>
                  <a:t>Jenny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070702" y="4867421"/>
              <a:ext cx="1306969" cy="424860"/>
              <a:chOff x="1908260" y="4284539"/>
              <a:chExt cx="1306969" cy="424860"/>
            </a:xfrm>
          </p:grpSpPr>
          <p:pic>
            <p:nvPicPr>
              <p:cNvPr id="35" name="Picture 2" descr="Image result for person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8260" y="4284539"/>
                <a:ext cx="424860" cy="4248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2339668" y="4326153"/>
                <a:ext cx="875561" cy="341632"/>
              </a:xfrm>
              <a:prstGeom prst="rect">
                <a:avLst/>
              </a:prstGeom>
            </p:spPr>
            <p:txBody>
              <a:bodyPr vert="horz" lIns="0" tIns="0" rIns="0" bIns="0" rtlCol="0" anchor="ctr" anchorCtr="0">
                <a:noAutofit/>
              </a:bodyPr>
              <a:lstStyle>
                <a:defPPr>
                  <a:defRPr lang="en-US"/>
                </a:defPPr>
                <a:lvl1pPr defTabSz="914388">
                  <a:lnSpc>
                    <a:spcPct val="90000"/>
                  </a:lnSpc>
                  <a:spcBef>
                    <a:spcPct val="0"/>
                  </a:spcBef>
                  <a:buNone/>
                  <a:defRPr>
                    <a:solidFill>
                      <a:schemeClr val="bg2"/>
                    </a:solidFill>
                    <a:latin typeface="Century Gothic" panose="020B0502020202020204" pitchFamily="34" charset="0"/>
                    <a:ea typeface="+mj-ea"/>
                    <a:cs typeface="+mj-cs"/>
                  </a:defRPr>
                </a:lvl1pPr>
              </a:lstStyle>
              <a:p>
                <a:r>
                  <a:rPr lang="en-GB" dirty="0"/>
                  <a:t>Trainee</a:t>
                </a: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6065471" y="3534060"/>
            <a:ext cx="1366886" cy="424860"/>
            <a:chOff x="1578657" y="4319156"/>
            <a:chExt cx="1366886" cy="424860"/>
          </a:xfrm>
        </p:grpSpPr>
        <p:pic>
          <p:nvPicPr>
            <p:cNvPr id="56" name="Picture 2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657" y="4319156"/>
              <a:ext cx="424860" cy="42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2069982" y="4360770"/>
              <a:ext cx="875561" cy="341632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defPPr>
                <a:defRPr lang="en-US"/>
              </a:defPPr>
              <a:lvl1pPr defTabSz="914388"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bg2"/>
                  </a:solidFill>
                  <a:latin typeface="Century Gothic" panose="020B0502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en-GB" b="1" dirty="0">
                  <a:solidFill>
                    <a:schemeClr val="accent1"/>
                  </a:solidFill>
                </a:rPr>
                <a:t>Chiara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73854" y="2667548"/>
            <a:ext cx="1366886" cy="424860"/>
            <a:chOff x="1578657" y="4319156"/>
            <a:chExt cx="1366886" cy="424860"/>
          </a:xfrm>
        </p:grpSpPr>
        <p:pic>
          <p:nvPicPr>
            <p:cNvPr id="52" name="Picture 2" descr="Image result for person icon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657" y="4319156"/>
              <a:ext cx="424860" cy="424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2069982" y="4360770"/>
              <a:ext cx="875561" cy="341632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Autofit/>
            </a:bodyPr>
            <a:lstStyle>
              <a:defPPr>
                <a:defRPr lang="en-US"/>
              </a:defPPr>
              <a:lvl1pPr defTabSz="914388">
                <a:lnSpc>
                  <a:spcPct val="90000"/>
                </a:lnSpc>
                <a:spcBef>
                  <a:spcPct val="0"/>
                </a:spcBef>
                <a:buNone/>
                <a:defRPr>
                  <a:solidFill>
                    <a:schemeClr val="bg2"/>
                  </a:solidFill>
                  <a:latin typeface="Century Gothic" panose="020B0502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en-GB" b="1" dirty="0">
                  <a:solidFill>
                    <a:schemeClr val="accent1"/>
                  </a:solidFill>
                </a:rPr>
                <a:t>Daria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 flipV="1">
            <a:off x="2379506" y="4280988"/>
            <a:ext cx="9612000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513559" y="2387473"/>
            <a:ext cx="7477947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2" descr="Image result for person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54" y="1735696"/>
            <a:ext cx="424860" cy="42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TextBox 63"/>
          <p:cNvSpPr txBox="1"/>
          <p:nvPr/>
        </p:nvSpPr>
        <p:spPr>
          <a:xfrm>
            <a:off x="6569424" y="1771688"/>
            <a:ext cx="875561" cy="34163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defTabSz="914388">
              <a:lnSpc>
                <a:spcPct val="90000"/>
              </a:lnSpc>
              <a:spcBef>
                <a:spcPct val="0"/>
              </a:spcBef>
              <a:buNone/>
              <a:defRPr>
                <a:solidFill>
                  <a:schemeClr val="bg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b="1" dirty="0"/>
              <a:t>Tim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516303" y="1470637"/>
            <a:ext cx="3568117" cy="9437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defTabSz="914388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Director, Clinical Information &amp; Analytics</a:t>
            </a:r>
          </a:p>
        </p:txBody>
      </p:sp>
      <p:sp>
        <p:nvSpPr>
          <p:cNvPr id="66" name="Date Placeholder 1">
            <a:extLst>
              <a:ext uri="{FF2B5EF4-FFF2-40B4-BE49-F238E27FC236}">
                <a16:creationId xmlns:a16="http://schemas.microsoft.com/office/drawing/2014/main" id="{168D86CE-722D-4949-98AB-D4C54000B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</p:spPr>
        <p:txBody>
          <a:bodyPr/>
          <a:lstStyle/>
          <a:p>
            <a:fld id="{7AA7A2BC-56B6-435B-8F64-5E86BE97EA0D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6B7098-EC7C-4A5D-B0A3-F0B35E04CED6}"/>
              </a:ext>
            </a:extLst>
          </p:cNvPr>
          <p:cNvSpPr txBox="1"/>
          <p:nvPr/>
        </p:nvSpPr>
        <p:spPr>
          <a:xfrm>
            <a:off x="8516302" y="3384447"/>
            <a:ext cx="3027901" cy="6670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defTabSz="914388">
              <a:lnSpc>
                <a:spcPct val="90000"/>
              </a:lnSpc>
              <a:spcBef>
                <a:spcPct val="0"/>
              </a:spcBef>
              <a:buNone/>
              <a:defRPr sz="3200">
                <a:solidFill>
                  <a:schemeClr val="bg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en-GB" sz="2400" dirty="0"/>
              <a:t>Senior Clinical Analyst</a:t>
            </a:r>
          </a:p>
        </p:txBody>
      </p:sp>
    </p:spTree>
    <p:extLst>
      <p:ext uri="{BB962C8B-B14F-4D97-AF65-F5344CB8AC3E}">
        <p14:creationId xmlns:p14="http://schemas.microsoft.com/office/powerpoint/2010/main" val="89495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4</a:t>
            </a:fld>
            <a:endParaRPr lang="en-GB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885385" y="4441257"/>
            <a:ext cx="0" cy="9571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42568" y="1395601"/>
            <a:ext cx="960528" cy="878188"/>
            <a:chOff x="4987215" y="1116484"/>
            <a:chExt cx="1215269" cy="10787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87215" y="1116484"/>
              <a:ext cx="1215269" cy="900000"/>
            </a:xfrm>
            <a:prstGeom prst="rect">
              <a:avLst/>
            </a:prstGeom>
          </p:spPr>
        </p:pic>
        <p:sp>
          <p:nvSpPr>
            <p:cNvPr id="16" name="Title 4">
              <a:extLst>
                <a:ext uri="{FF2B5EF4-FFF2-40B4-BE49-F238E27FC236}">
                  <a16:creationId xmlns:a16="http://schemas.microsoft.com/office/drawing/2014/main" id="{77B13B62-B2BE-47A5-B14C-878558B8D37F}"/>
                </a:ext>
              </a:extLst>
            </p:cNvPr>
            <p:cNvSpPr txBox="1">
              <a:spLocks/>
            </p:cNvSpPr>
            <p:nvPr/>
          </p:nvSpPr>
          <p:spPr>
            <a:xfrm>
              <a:off x="5130841" y="2016484"/>
              <a:ext cx="1071643" cy="17878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8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sz="1200" dirty="0">
                  <a:solidFill>
                    <a:schemeClr val="bg2"/>
                  </a:solidFill>
                  <a:latin typeface="Century Gothic" panose="020B0502020202020204" pitchFamily="34" charset="0"/>
                </a:rPr>
                <a:t>meditech</a:t>
              </a:r>
              <a:endParaRPr lang="en-GB" sz="12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4874" y="2427982"/>
            <a:ext cx="960528" cy="878188"/>
            <a:chOff x="6509057" y="1116484"/>
            <a:chExt cx="1215269" cy="10787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09057" y="1116484"/>
              <a:ext cx="1215269" cy="900000"/>
            </a:xfrm>
            <a:prstGeom prst="rect">
              <a:avLst/>
            </a:prstGeom>
          </p:spPr>
        </p:pic>
        <p:sp>
          <p:nvSpPr>
            <p:cNvPr id="17" name="Title 4">
              <a:extLst>
                <a:ext uri="{FF2B5EF4-FFF2-40B4-BE49-F238E27FC236}">
                  <a16:creationId xmlns:a16="http://schemas.microsoft.com/office/drawing/2014/main" id="{77B13B62-B2BE-47A5-B14C-878558B8D37F}"/>
                </a:ext>
              </a:extLst>
            </p:cNvPr>
            <p:cNvSpPr txBox="1">
              <a:spLocks/>
            </p:cNvSpPr>
            <p:nvPr/>
          </p:nvSpPr>
          <p:spPr>
            <a:xfrm>
              <a:off x="6652683" y="2016484"/>
              <a:ext cx="1071643" cy="17878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8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sz="1200" dirty="0" err="1">
                  <a:solidFill>
                    <a:schemeClr val="bg2"/>
                  </a:solidFill>
                  <a:latin typeface="Century Gothic" panose="020B0502020202020204" pitchFamily="34" charset="0"/>
                </a:rPr>
                <a:t>icip</a:t>
              </a:r>
              <a:r>
                <a:rPr lang="en-GB" sz="1200" dirty="0">
                  <a:solidFill>
                    <a:schemeClr val="bg2"/>
                  </a:solidFill>
                  <a:latin typeface="Century Gothic" panose="020B0502020202020204" pitchFamily="34" charset="0"/>
                </a:rPr>
                <a:t> / </a:t>
              </a:r>
              <a:r>
                <a:rPr lang="en-GB" sz="1200" dirty="0" err="1">
                  <a:solidFill>
                    <a:schemeClr val="bg2"/>
                  </a:solidFill>
                  <a:latin typeface="Century Gothic" panose="020B0502020202020204" pitchFamily="34" charset="0"/>
                </a:rPr>
                <a:t>icca</a:t>
              </a:r>
              <a:endParaRPr lang="en-GB" sz="12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8357" y="3510335"/>
            <a:ext cx="961190" cy="841433"/>
            <a:chOff x="8030899" y="1116484"/>
            <a:chExt cx="1216107" cy="10336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30899" y="1116484"/>
              <a:ext cx="1215269" cy="900000"/>
            </a:xfrm>
            <a:prstGeom prst="rect">
              <a:avLst/>
            </a:prstGeom>
          </p:spPr>
        </p:pic>
        <p:sp>
          <p:nvSpPr>
            <p:cNvPr id="18" name="Title 4">
              <a:extLst>
                <a:ext uri="{FF2B5EF4-FFF2-40B4-BE49-F238E27FC236}">
                  <a16:creationId xmlns:a16="http://schemas.microsoft.com/office/drawing/2014/main" id="{77B13B62-B2BE-47A5-B14C-878558B8D37F}"/>
                </a:ext>
              </a:extLst>
            </p:cNvPr>
            <p:cNvSpPr txBox="1">
              <a:spLocks/>
            </p:cNvSpPr>
            <p:nvPr/>
          </p:nvSpPr>
          <p:spPr>
            <a:xfrm>
              <a:off x="8063743" y="2016485"/>
              <a:ext cx="1183263" cy="133633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8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sz="1200" dirty="0" err="1">
                  <a:solidFill>
                    <a:schemeClr val="bg2"/>
                  </a:solidFill>
                  <a:latin typeface="Century Gothic" panose="020B0502020202020204" pitchFamily="34" charset="0"/>
                </a:rPr>
                <a:t>nerveCentre</a:t>
              </a:r>
              <a:endParaRPr lang="en-GB" sz="12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9378" y="4738870"/>
            <a:ext cx="960528" cy="878188"/>
            <a:chOff x="10771065" y="1116484"/>
            <a:chExt cx="1215269" cy="10787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771065" y="1116484"/>
              <a:ext cx="1215269" cy="900000"/>
            </a:xfrm>
            <a:prstGeom prst="rect">
              <a:avLst/>
            </a:prstGeom>
          </p:spPr>
        </p:pic>
        <p:sp>
          <p:nvSpPr>
            <p:cNvPr id="20" name="Title 4">
              <a:extLst>
                <a:ext uri="{FF2B5EF4-FFF2-40B4-BE49-F238E27FC236}">
                  <a16:creationId xmlns:a16="http://schemas.microsoft.com/office/drawing/2014/main" id="{77B13B62-B2BE-47A5-B14C-878558B8D37F}"/>
                </a:ext>
              </a:extLst>
            </p:cNvPr>
            <p:cNvSpPr txBox="1">
              <a:spLocks/>
            </p:cNvSpPr>
            <p:nvPr/>
          </p:nvSpPr>
          <p:spPr>
            <a:xfrm>
              <a:off x="10914691" y="2016484"/>
              <a:ext cx="1071643" cy="17878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8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sz="1200" dirty="0">
                  <a:solidFill>
                    <a:schemeClr val="bg2"/>
                  </a:solidFill>
                  <a:latin typeface="Century Gothic" panose="020B0502020202020204" pitchFamily="34" charset="0"/>
                </a:rPr>
                <a:t>etc.</a:t>
              </a:r>
              <a:endParaRPr lang="en-GB" sz="1200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 txBox="1">
            <a:spLocks/>
          </p:cNvSpPr>
          <p:nvPr/>
        </p:nvSpPr>
        <p:spPr>
          <a:xfrm>
            <a:off x="194427" y="120386"/>
            <a:ext cx="2152437" cy="7426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Century Gothic" panose="020B0502020202020204" pitchFamily="34" charset="0"/>
              </a:rPr>
              <a:t>One</a:t>
            </a:r>
            <a:endParaRPr lang="en-GB" sz="1600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data is entered into clinical systems</a:t>
            </a:r>
            <a:endParaRPr lang="en-GB" sz="1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3158" y="726721"/>
            <a:ext cx="1180460" cy="1081123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 txBox="1">
            <a:spLocks/>
          </p:cNvSpPr>
          <p:nvPr/>
        </p:nvSpPr>
        <p:spPr>
          <a:xfrm>
            <a:off x="2682381" y="120386"/>
            <a:ext cx="2404148" cy="7426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Century Gothic" panose="020B0502020202020204" pitchFamily="34" charset="0"/>
              </a:rPr>
              <a:t>Two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ITG extract this data…</a:t>
            </a:r>
          </a:p>
        </p:txBody>
      </p:sp>
      <p:pic>
        <p:nvPicPr>
          <p:cNvPr id="2050" name="Picture 2" descr="Image result for delivery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16" y="991163"/>
            <a:ext cx="2007478" cy="117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 txBox="1">
            <a:spLocks/>
          </p:cNvSpPr>
          <p:nvPr/>
        </p:nvSpPr>
        <p:spPr>
          <a:xfrm>
            <a:off x="6488873" y="120386"/>
            <a:ext cx="1749603" cy="7426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Century Gothic" panose="020B0502020202020204" pitchFamily="34" charset="0"/>
              </a:rPr>
              <a:t>Three</a:t>
            </a:r>
            <a:r>
              <a:rPr lang="en-GB" b="1" dirty="0">
                <a:latin typeface="Century Gothic" panose="020B0502020202020204" pitchFamily="34" charset="0"/>
              </a:rPr>
              <a:t>	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…and deliver it daily to our server</a:t>
            </a:r>
            <a:endParaRPr lang="en-GB" sz="1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660D8CD9-DBD8-4E65-9F51-420A6B8A937E}"/>
              </a:ext>
            </a:extLst>
          </p:cNvPr>
          <p:cNvSpPr/>
          <p:nvPr/>
        </p:nvSpPr>
        <p:spPr>
          <a:xfrm>
            <a:off x="1974459" y="1826537"/>
            <a:ext cx="960528" cy="725971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PAS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(NoSQL)</a:t>
            </a:r>
          </a:p>
        </p:txBody>
      </p:sp>
      <p:sp>
        <p:nvSpPr>
          <p:cNvPr id="40" name="Rounded Rectangle 6">
            <a:extLst>
              <a:ext uri="{FF2B5EF4-FFF2-40B4-BE49-F238E27FC236}">
                <a16:creationId xmlns:a16="http://schemas.microsoft.com/office/drawing/2014/main" id="{BC4CD3F8-CD2F-4440-8B39-7DB58DB229E7}"/>
              </a:ext>
            </a:extLst>
          </p:cNvPr>
          <p:cNvSpPr/>
          <p:nvPr/>
        </p:nvSpPr>
        <p:spPr>
          <a:xfrm>
            <a:off x="3226398" y="1826537"/>
            <a:ext cx="1190991" cy="732648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Data Repository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(SQL)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7EF4F4-1C6C-416D-9243-B1A81FFE7BA3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2934987" y="2189523"/>
            <a:ext cx="291411" cy="3338"/>
          </a:xfrm>
          <a:prstGeom prst="straightConnector1">
            <a:avLst/>
          </a:prstGeom>
          <a:ln>
            <a:solidFill>
              <a:srgbClr val="26215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1">
            <a:extLst>
              <a:ext uri="{FF2B5EF4-FFF2-40B4-BE49-F238E27FC236}">
                <a16:creationId xmlns:a16="http://schemas.microsoft.com/office/drawing/2014/main" id="{B156A8CD-E7E1-4B97-9B82-D2F9985BDABC}"/>
              </a:ext>
            </a:extLst>
          </p:cNvPr>
          <p:cNvSpPr/>
          <p:nvPr/>
        </p:nvSpPr>
        <p:spPr>
          <a:xfrm>
            <a:off x="2242950" y="2890568"/>
            <a:ext cx="1717761" cy="1581897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Other clinical systems:</a:t>
            </a:r>
          </a:p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Vitals, Incidents, ITU, Registries, etc.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(SQL)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D2CE1C-D1DF-4F6E-82A1-97F5472F7857}"/>
              </a:ext>
            </a:extLst>
          </p:cNvPr>
          <p:cNvCxnSpPr>
            <a:cxnSpLocks/>
          </p:cNvCxnSpPr>
          <p:nvPr/>
        </p:nvCxnSpPr>
        <p:spPr>
          <a:xfrm>
            <a:off x="4410824" y="2158632"/>
            <a:ext cx="1523811" cy="0"/>
          </a:xfrm>
          <a:prstGeom prst="straightConnector1">
            <a:avLst/>
          </a:prstGeom>
          <a:ln>
            <a:solidFill>
              <a:srgbClr val="26215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Connector: Elbow 2060">
            <a:extLst>
              <a:ext uri="{FF2B5EF4-FFF2-40B4-BE49-F238E27FC236}">
                <a16:creationId xmlns:a16="http://schemas.microsoft.com/office/drawing/2014/main" id="{953A01DA-D140-432C-8774-ADE40ED9710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3960711" y="2165467"/>
            <a:ext cx="804124" cy="1516050"/>
          </a:xfrm>
          <a:prstGeom prst="bentConnector2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8">
            <a:extLst>
              <a:ext uri="{FF2B5EF4-FFF2-40B4-BE49-F238E27FC236}">
                <a16:creationId xmlns:a16="http://schemas.microsoft.com/office/drawing/2014/main" id="{A43A8567-BC18-4C38-85A9-1E1CF2A3DF8D}"/>
              </a:ext>
            </a:extLst>
          </p:cNvPr>
          <p:cNvSpPr/>
          <p:nvPr/>
        </p:nvSpPr>
        <p:spPr>
          <a:xfrm>
            <a:off x="5960345" y="1837762"/>
            <a:ext cx="1318197" cy="764252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Server 1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Main DB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(SQL)</a:t>
            </a:r>
          </a:p>
        </p:txBody>
      </p:sp>
      <p:sp>
        <p:nvSpPr>
          <p:cNvPr id="64" name="Rounded Rectangle 29">
            <a:extLst>
              <a:ext uri="{FF2B5EF4-FFF2-40B4-BE49-F238E27FC236}">
                <a16:creationId xmlns:a16="http://schemas.microsoft.com/office/drawing/2014/main" id="{38216136-0156-4F0A-A210-63814636E814}"/>
              </a:ext>
            </a:extLst>
          </p:cNvPr>
          <p:cNvSpPr/>
          <p:nvPr/>
        </p:nvSpPr>
        <p:spPr>
          <a:xfrm>
            <a:off x="5934635" y="2896923"/>
            <a:ext cx="1390481" cy="1608125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Server 2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DB Mirror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Web Server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R Studio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Task Automation</a:t>
            </a:r>
          </a:p>
        </p:txBody>
      </p:sp>
      <p:sp>
        <p:nvSpPr>
          <p:cNvPr id="65" name="Rounded Rectangle 40">
            <a:extLst>
              <a:ext uri="{FF2B5EF4-FFF2-40B4-BE49-F238E27FC236}">
                <a16:creationId xmlns:a16="http://schemas.microsoft.com/office/drawing/2014/main" id="{F9B21E99-9CFF-421E-9814-7401129605F4}"/>
              </a:ext>
            </a:extLst>
          </p:cNvPr>
          <p:cNvSpPr/>
          <p:nvPr/>
        </p:nvSpPr>
        <p:spPr>
          <a:xfrm>
            <a:off x="7645446" y="1883670"/>
            <a:ext cx="1440000" cy="653304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Analyst PC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R Studio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627F10-3B0D-4CFC-8D0F-B52258890DDB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7278542" y="2210322"/>
            <a:ext cx="366904" cy="9566"/>
          </a:xfrm>
          <a:prstGeom prst="straightConnector1">
            <a:avLst/>
          </a:prstGeom>
          <a:ln>
            <a:solidFill>
              <a:srgbClr val="26215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1A00DA-90A5-44E3-8907-5A659187A418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7325116" y="3700986"/>
            <a:ext cx="2376000" cy="0"/>
          </a:xfrm>
          <a:prstGeom prst="straightConnector1">
            <a:avLst/>
          </a:prstGeom>
          <a:ln>
            <a:solidFill>
              <a:srgbClr val="26215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47">
            <a:extLst>
              <a:ext uri="{FF2B5EF4-FFF2-40B4-BE49-F238E27FC236}">
                <a16:creationId xmlns:a16="http://schemas.microsoft.com/office/drawing/2014/main" id="{D0E7046B-E02A-4354-8343-6D3D04528F81}"/>
              </a:ext>
            </a:extLst>
          </p:cNvPr>
          <p:cNvSpPr/>
          <p:nvPr/>
        </p:nvSpPr>
        <p:spPr>
          <a:xfrm>
            <a:off x="7645445" y="3060317"/>
            <a:ext cx="1440000" cy="116950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Automated outputs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Web &amp; PDF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4D55183-0CF6-4E8F-9053-8756C53CD7B6}"/>
              </a:ext>
            </a:extLst>
          </p:cNvPr>
          <p:cNvCxnSpPr>
            <a:cxnSpLocks/>
          </p:cNvCxnSpPr>
          <p:nvPr/>
        </p:nvCxnSpPr>
        <p:spPr>
          <a:xfrm flipH="1">
            <a:off x="5261098" y="2165466"/>
            <a:ext cx="0" cy="3420000"/>
          </a:xfrm>
          <a:prstGeom prst="line">
            <a:avLst/>
          </a:prstGeom>
          <a:ln>
            <a:solidFill>
              <a:srgbClr val="26215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DE6661-7E41-44B8-B075-162B605C5179}"/>
              </a:ext>
            </a:extLst>
          </p:cNvPr>
          <p:cNvCxnSpPr>
            <a:cxnSpLocks/>
          </p:cNvCxnSpPr>
          <p:nvPr/>
        </p:nvCxnSpPr>
        <p:spPr>
          <a:xfrm>
            <a:off x="1700823" y="5020981"/>
            <a:ext cx="3554566" cy="2824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E0D7C1A-4AB4-41AB-8141-CB13FA43E023}"/>
              </a:ext>
            </a:extLst>
          </p:cNvPr>
          <p:cNvCxnSpPr>
            <a:cxnSpLocks/>
          </p:cNvCxnSpPr>
          <p:nvPr/>
        </p:nvCxnSpPr>
        <p:spPr>
          <a:xfrm flipH="1">
            <a:off x="1670521" y="1340253"/>
            <a:ext cx="0" cy="4248000"/>
          </a:xfrm>
          <a:prstGeom prst="line">
            <a:avLst/>
          </a:prstGeom>
          <a:ln>
            <a:solidFill>
              <a:srgbClr val="26215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25">
            <a:extLst>
              <a:ext uri="{FF2B5EF4-FFF2-40B4-BE49-F238E27FC236}">
                <a16:creationId xmlns:a16="http://schemas.microsoft.com/office/drawing/2014/main" id="{F7BAF983-D5B8-4461-B471-36AB932C353C}"/>
              </a:ext>
            </a:extLst>
          </p:cNvPr>
          <p:cNvSpPr/>
          <p:nvPr/>
        </p:nvSpPr>
        <p:spPr>
          <a:xfrm>
            <a:off x="2768697" y="4812043"/>
            <a:ext cx="1289786" cy="4235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C2340"/>
                </a:solidFill>
                <a:latin typeface="Century Gothic" panose="020B0502020202020204" pitchFamily="34" charset="0"/>
              </a:rPr>
              <a:t>ITG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9860A3F-884D-41C7-992D-A94938590495}"/>
              </a:ext>
            </a:extLst>
          </p:cNvPr>
          <p:cNvCxnSpPr>
            <a:cxnSpLocks/>
          </p:cNvCxnSpPr>
          <p:nvPr/>
        </p:nvCxnSpPr>
        <p:spPr>
          <a:xfrm flipV="1">
            <a:off x="5278550" y="5022179"/>
            <a:ext cx="4170250" cy="1599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26">
            <a:extLst>
              <a:ext uri="{FF2B5EF4-FFF2-40B4-BE49-F238E27FC236}">
                <a16:creationId xmlns:a16="http://schemas.microsoft.com/office/drawing/2014/main" id="{0B1A3B9E-CB24-467E-A86B-1158BB468B76}"/>
              </a:ext>
            </a:extLst>
          </p:cNvPr>
          <p:cNvSpPr/>
          <p:nvPr/>
        </p:nvSpPr>
        <p:spPr>
          <a:xfrm>
            <a:off x="5730388" y="4792130"/>
            <a:ext cx="3150811" cy="4235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C2340"/>
                </a:solidFill>
                <a:latin typeface="Century Gothic" panose="020B0502020202020204" pitchFamily="34" charset="0"/>
              </a:rPr>
              <a:t>Clinical Informatics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BF4723B-F01A-443D-B7B6-602093149766}"/>
              </a:ext>
            </a:extLst>
          </p:cNvPr>
          <p:cNvCxnSpPr>
            <a:cxnSpLocks/>
          </p:cNvCxnSpPr>
          <p:nvPr/>
        </p:nvCxnSpPr>
        <p:spPr>
          <a:xfrm flipH="1">
            <a:off x="9448800" y="2000395"/>
            <a:ext cx="0" cy="3420000"/>
          </a:xfrm>
          <a:prstGeom prst="line">
            <a:avLst/>
          </a:prstGeom>
          <a:ln>
            <a:solidFill>
              <a:srgbClr val="26215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6" descr="Image result for robot factory icon">
            <a:extLst>
              <a:ext uri="{FF2B5EF4-FFF2-40B4-BE49-F238E27FC236}">
                <a16:creationId xmlns:a16="http://schemas.microsoft.com/office/drawing/2014/main" id="{BC2D00F7-A152-4477-8FC8-DA1DEDF1F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4"/>
          <a:stretch/>
        </p:blipFill>
        <p:spPr bwMode="auto">
          <a:xfrm>
            <a:off x="10341369" y="1563320"/>
            <a:ext cx="1210760" cy="129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itle 4">
            <a:extLst>
              <a:ext uri="{FF2B5EF4-FFF2-40B4-BE49-F238E27FC236}">
                <a16:creationId xmlns:a16="http://schemas.microsoft.com/office/drawing/2014/main" id="{F49E8FB7-D6B7-4EC6-B03E-112E5C666926}"/>
              </a:ext>
            </a:extLst>
          </p:cNvPr>
          <p:cNvSpPr txBox="1">
            <a:spLocks/>
          </p:cNvSpPr>
          <p:nvPr/>
        </p:nvSpPr>
        <p:spPr>
          <a:xfrm>
            <a:off x="9963286" y="120386"/>
            <a:ext cx="2247259" cy="7426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Century Gothic" panose="020B0502020202020204" pitchFamily="34" charset="0"/>
              </a:rPr>
              <a:t>Four</a:t>
            </a:r>
            <a:endParaRPr lang="en-GB" b="1" dirty="0">
              <a:latin typeface="Century Gothic" panose="020B0502020202020204" pitchFamily="34" charset="0"/>
            </a:endParaRP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our robots build refreshed analytics several times a day</a:t>
            </a:r>
            <a:endParaRPr lang="en-GB" sz="1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243ED1-9D40-4739-AFCD-4F3CD8DC1132}"/>
              </a:ext>
            </a:extLst>
          </p:cNvPr>
          <p:cNvSpPr/>
          <p:nvPr/>
        </p:nvSpPr>
        <p:spPr>
          <a:xfrm>
            <a:off x="8904360" y="6206082"/>
            <a:ext cx="2827392" cy="506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749" y="5144999"/>
            <a:ext cx="4467003" cy="742667"/>
          </a:xfrm>
        </p:spPr>
        <p:txBody>
          <a:bodyPr anchor="t">
            <a:noAutofit/>
          </a:bodyPr>
          <a:lstStyle/>
          <a:p>
            <a:pPr algn="r"/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Our </a:t>
            </a:r>
            <a:r>
              <a:rPr lang="en-GB" sz="5400" b="1" dirty="0">
                <a:latin typeface="Century Gothic" panose="020B0502020202020204" pitchFamily="34" charset="0"/>
              </a:rPr>
              <a:t>infrastructure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40D86561-9DFD-482A-8B79-CD0C2A73F7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256" y="3140654"/>
            <a:ext cx="2609329" cy="1469623"/>
          </a:xfrm>
          <a:prstGeom prst="rect">
            <a:avLst/>
          </a:prstGeom>
        </p:spPr>
      </p:pic>
      <p:pic>
        <p:nvPicPr>
          <p:cNvPr id="15" name="Picture 2" descr="Image result for CLOCK">
            <a:extLst>
              <a:ext uri="{FF2B5EF4-FFF2-40B4-BE49-F238E27FC236}">
                <a16:creationId xmlns:a16="http://schemas.microsoft.com/office/drawing/2014/main" id="{69040814-A1BF-45FA-8B91-1E47A4656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923" y="726721"/>
            <a:ext cx="606077" cy="60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ooter Placeholder 3">
            <a:extLst>
              <a:ext uri="{FF2B5EF4-FFF2-40B4-BE49-F238E27FC236}">
                <a16:creationId xmlns:a16="http://schemas.microsoft.com/office/drawing/2014/main" id="{FD286403-1E19-43CE-8E0D-0EA1C6EB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0" y="6197268"/>
            <a:ext cx="3122581" cy="363873"/>
          </a:xfrm>
        </p:spPr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49" name="Date Placeholder 1">
            <a:extLst>
              <a:ext uri="{FF2B5EF4-FFF2-40B4-BE49-F238E27FC236}">
                <a16:creationId xmlns:a16="http://schemas.microsoft.com/office/drawing/2014/main" id="{EF4CAB1F-F2DF-4D82-ACB0-BE2D29D7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</p:spPr>
        <p:txBody>
          <a:bodyPr/>
          <a:lstStyle/>
          <a:p>
            <a:fld id="{7AA7A2BC-56B6-435B-8F64-5E86BE97EA0D}" type="datetime6">
              <a:rPr lang="en-GB" smtClean="0"/>
              <a:t>July 20</a:t>
            </a:fld>
            <a:endParaRPr lang="en-GB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2611322-19C7-450D-880A-A90DC8DDD171}"/>
              </a:ext>
            </a:extLst>
          </p:cNvPr>
          <p:cNvCxnSpPr>
            <a:cxnSpLocks/>
          </p:cNvCxnSpPr>
          <p:nvPr/>
        </p:nvCxnSpPr>
        <p:spPr>
          <a:xfrm>
            <a:off x="6636515" y="2618681"/>
            <a:ext cx="0" cy="252000"/>
          </a:xfrm>
          <a:prstGeom prst="straightConnector1">
            <a:avLst/>
          </a:prstGeom>
          <a:ln>
            <a:solidFill>
              <a:srgbClr val="26215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28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43" grpId="0"/>
      <p:bldP spid="37" grpId="0" animBg="1"/>
      <p:bldP spid="40" grpId="0" animBg="1"/>
      <p:bldP spid="42" grpId="0" animBg="1"/>
      <p:bldP spid="63" grpId="0" animBg="1"/>
      <p:bldP spid="64" grpId="0" animBg="1"/>
      <p:bldP spid="65" grpId="0" animBg="1"/>
      <p:bldP spid="68" grpId="0" animBg="1"/>
      <p:bldP spid="47" grpId="0" animBg="1"/>
      <p:bldP spid="83" grpId="0" animBg="1"/>
      <p:bldP spid="9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5</a:t>
            </a:fld>
            <a:endParaRPr lang="en-GB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885385" y="4441257"/>
            <a:ext cx="0" cy="95718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42568" y="1395601"/>
            <a:ext cx="960528" cy="878188"/>
            <a:chOff x="4987215" y="1116484"/>
            <a:chExt cx="1215269" cy="10787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987215" y="1116484"/>
              <a:ext cx="1215269" cy="900000"/>
            </a:xfrm>
            <a:prstGeom prst="rect">
              <a:avLst/>
            </a:prstGeom>
          </p:spPr>
        </p:pic>
        <p:sp>
          <p:nvSpPr>
            <p:cNvPr id="16" name="Title 4">
              <a:extLst>
                <a:ext uri="{FF2B5EF4-FFF2-40B4-BE49-F238E27FC236}">
                  <a16:creationId xmlns:a16="http://schemas.microsoft.com/office/drawing/2014/main" id="{77B13B62-B2BE-47A5-B14C-878558B8D37F}"/>
                </a:ext>
              </a:extLst>
            </p:cNvPr>
            <p:cNvSpPr txBox="1">
              <a:spLocks/>
            </p:cNvSpPr>
            <p:nvPr/>
          </p:nvSpPr>
          <p:spPr>
            <a:xfrm>
              <a:off x="5130841" y="2016484"/>
              <a:ext cx="1071643" cy="17878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8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sz="1200" dirty="0">
                  <a:solidFill>
                    <a:schemeClr val="bg2"/>
                  </a:solidFill>
                  <a:latin typeface="Century Gothic" panose="020B0502020202020204" pitchFamily="34" charset="0"/>
                </a:rPr>
                <a:t>meditech</a:t>
              </a:r>
              <a:endParaRPr lang="en-GB" sz="12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4874" y="2427982"/>
            <a:ext cx="960528" cy="878188"/>
            <a:chOff x="6509057" y="1116484"/>
            <a:chExt cx="1215269" cy="107878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509057" y="1116484"/>
              <a:ext cx="1215269" cy="900000"/>
            </a:xfrm>
            <a:prstGeom prst="rect">
              <a:avLst/>
            </a:prstGeom>
          </p:spPr>
        </p:pic>
        <p:sp>
          <p:nvSpPr>
            <p:cNvPr id="17" name="Title 4">
              <a:extLst>
                <a:ext uri="{FF2B5EF4-FFF2-40B4-BE49-F238E27FC236}">
                  <a16:creationId xmlns:a16="http://schemas.microsoft.com/office/drawing/2014/main" id="{77B13B62-B2BE-47A5-B14C-878558B8D37F}"/>
                </a:ext>
              </a:extLst>
            </p:cNvPr>
            <p:cNvSpPr txBox="1">
              <a:spLocks/>
            </p:cNvSpPr>
            <p:nvPr/>
          </p:nvSpPr>
          <p:spPr>
            <a:xfrm>
              <a:off x="6652683" y="2016484"/>
              <a:ext cx="1071643" cy="17878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8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sz="1200" dirty="0" err="1">
                  <a:solidFill>
                    <a:schemeClr val="bg2"/>
                  </a:solidFill>
                  <a:latin typeface="Century Gothic" panose="020B0502020202020204" pitchFamily="34" charset="0"/>
                </a:rPr>
                <a:t>icip</a:t>
              </a:r>
              <a:r>
                <a:rPr lang="en-GB" sz="1200" dirty="0">
                  <a:solidFill>
                    <a:schemeClr val="bg2"/>
                  </a:solidFill>
                  <a:latin typeface="Century Gothic" panose="020B0502020202020204" pitchFamily="34" charset="0"/>
                </a:rPr>
                <a:t> / </a:t>
              </a:r>
              <a:r>
                <a:rPr lang="en-GB" sz="1200" dirty="0" err="1">
                  <a:solidFill>
                    <a:schemeClr val="bg2"/>
                  </a:solidFill>
                  <a:latin typeface="Century Gothic" panose="020B0502020202020204" pitchFamily="34" charset="0"/>
                </a:rPr>
                <a:t>icca</a:t>
              </a:r>
              <a:endParaRPr lang="en-GB" sz="12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8357" y="3510335"/>
            <a:ext cx="966164" cy="857847"/>
            <a:chOff x="8030899" y="1116484"/>
            <a:chExt cx="1222400" cy="105379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030899" y="1116484"/>
              <a:ext cx="1215269" cy="900000"/>
            </a:xfrm>
            <a:prstGeom prst="rect">
              <a:avLst/>
            </a:prstGeom>
          </p:spPr>
        </p:pic>
        <p:sp>
          <p:nvSpPr>
            <p:cNvPr id="18" name="Title 4">
              <a:extLst>
                <a:ext uri="{FF2B5EF4-FFF2-40B4-BE49-F238E27FC236}">
                  <a16:creationId xmlns:a16="http://schemas.microsoft.com/office/drawing/2014/main" id="{77B13B62-B2BE-47A5-B14C-878558B8D37F}"/>
                </a:ext>
              </a:extLst>
            </p:cNvPr>
            <p:cNvSpPr txBox="1">
              <a:spLocks/>
            </p:cNvSpPr>
            <p:nvPr/>
          </p:nvSpPr>
          <p:spPr>
            <a:xfrm>
              <a:off x="8038034" y="2016485"/>
              <a:ext cx="1215265" cy="153797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8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sz="1200" dirty="0" err="1">
                  <a:solidFill>
                    <a:schemeClr val="bg2"/>
                  </a:solidFill>
                  <a:latin typeface="Century Gothic" panose="020B0502020202020204" pitchFamily="34" charset="0"/>
                </a:rPr>
                <a:t>nerveCentre</a:t>
              </a:r>
              <a:endParaRPr lang="en-GB" sz="1200" b="1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9378" y="4738870"/>
            <a:ext cx="960528" cy="878188"/>
            <a:chOff x="10771065" y="1116484"/>
            <a:chExt cx="1215269" cy="107878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771065" y="1116484"/>
              <a:ext cx="1215269" cy="900000"/>
            </a:xfrm>
            <a:prstGeom prst="rect">
              <a:avLst/>
            </a:prstGeom>
          </p:spPr>
        </p:pic>
        <p:sp>
          <p:nvSpPr>
            <p:cNvPr id="20" name="Title 4">
              <a:extLst>
                <a:ext uri="{FF2B5EF4-FFF2-40B4-BE49-F238E27FC236}">
                  <a16:creationId xmlns:a16="http://schemas.microsoft.com/office/drawing/2014/main" id="{77B13B62-B2BE-47A5-B14C-878558B8D37F}"/>
                </a:ext>
              </a:extLst>
            </p:cNvPr>
            <p:cNvSpPr txBox="1">
              <a:spLocks/>
            </p:cNvSpPr>
            <p:nvPr/>
          </p:nvSpPr>
          <p:spPr>
            <a:xfrm>
              <a:off x="10914691" y="2016484"/>
              <a:ext cx="1071643" cy="178785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914388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GB" sz="1200" dirty="0">
                  <a:solidFill>
                    <a:schemeClr val="bg2"/>
                  </a:solidFill>
                  <a:latin typeface="Century Gothic" panose="020B0502020202020204" pitchFamily="34" charset="0"/>
                </a:rPr>
                <a:t>etc.</a:t>
              </a:r>
              <a:endParaRPr lang="en-GB" sz="1200" b="1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 txBox="1">
            <a:spLocks/>
          </p:cNvSpPr>
          <p:nvPr/>
        </p:nvSpPr>
        <p:spPr>
          <a:xfrm>
            <a:off x="194427" y="120386"/>
            <a:ext cx="2152437" cy="7426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Century Gothic" panose="020B0502020202020204" pitchFamily="34" charset="0"/>
              </a:rPr>
              <a:t>One</a:t>
            </a:r>
            <a:endParaRPr lang="en-GB" sz="1600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data is entered into clinical systems</a:t>
            </a:r>
            <a:endParaRPr lang="en-GB" sz="1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93158" y="726721"/>
            <a:ext cx="1180460" cy="1081123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 txBox="1">
            <a:spLocks/>
          </p:cNvSpPr>
          <p:nvPr/>
        </p:nvSpPr>
        <p:spPr>
          <a:xfrm>
            <a:off x="2682381" y="120386"/>
            <a:ext cx="2404148" cy="7426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Century Gothic" panose="020B0502020202020204" pitchFamily="34" charset="0"/>
              </a:rPr>
              <a:t>Two</a:t>
            </a:r>
          </a:p>
          <a:p>
            <a:r>
              <a:rPr lang="en-GB" sz="1600" dirty="0" err="1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it&amp;g</a:t>
            </a:r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 extract this data…</a:t>
            </a:r>
          </a:p>
        </p:txBody>
      </p:sp>
      <p:pic>
        <p:nvPicPr>
          <p:cNvPr id="2050" name="Picture 2" descr="Image result for delivery icon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216" y="991163"/>
            <a:ext cx="2007478" cy="117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 txBox="1">
            <a:spLocks/>
          </p:cNvSpPr>
          <p:nvPr/>
        </p:nvSpPr>
        <p:spPr>
          <a:xfrm>
            <a:off x="6488873" y="120386"/>
            <a:ext cx="1749603" cy="7426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Century Gothic" panose="020B0502020202020204" pitchFamily="34" charset="0"/>
              </a:rPr>
              <a:t>Three</a:t>
            </a:r>
            <a:r>
              <a:rPr lang="en-GB" b="1" dirty="0">
                <a:latin typeface="Century Gothic" panose="020B0502020202020204" pitchFamily="34" charset="0"/>
              </a:rPr>
              <a:t>	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…and deliver it daily to our server</a:t>
            </a:r>
            <a:endParaRPr lang="en-GB" sz="1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660D8CD9-DBD8-4E65-9F51-420A6B8A937E}"/>
              </a:ext>
            </a:extLst>
          </p:cNvPr>
          <p:cNvSpPr/>
          <p:nvPr/>
        </p:nvSpPr>
        <p:spPr>
          <a:xfrm>
            <a:off x="1974459" y="1826537"/>
            <a:ext cx="960528" cy="725971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PAS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(NoSQL)</a:t>
            </a:r>
          </a:p>
        </p:txBody>
      </p:sp>
      <p:sp>
        <p:nvSpPr>
          <p:cNvPr id="40" name="Rounded Rectangle 6">
            <a:extLst>
              <a:ext uri="{FF2B5EF4-FFF2-40B4-BE49-F238E27FC236}">
                <a16:creationId xmlns:a16="http://schemas.microsoft.com/office/drawing/2014/main" id="{BC4CD3F8-CD2F-4440-8B39-7DB58DB229E7}"/>
              </a:ext>
            </a:extLst>
          </p:cNvPr>
          <p:cNvSpPr/>
          <p:nvPr/>
        </p:nvSpPr>
        <p:spPr>
          <a:xfrm>
            <a:off x="3226398" y="1826537"/>
            <a:ext cx="1190991" cy="732648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Data Repository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(SQL)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37EF4F4-1C6C-416D-9243-B1A81FFE7BA3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2934987" y="2189523"/>
            <a:ext cx="291411" cy="3338"/>
          </a:xfrm>
          <a:prstGeom prst="straightConnector1">
            <a:avLst/>
          </a:prstGeom>
          <a:ln>
            <a:solidFill>
              <a:srgbClr val="26215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11">
            <a:extLst>
              <a:ext uri="{FF2B5EF4-FFF2-40B4-BE49-F238E27FC236}">
                <a16:creationId xmlns:a16="http://schemas.microsoft.com/office/drawing/2014/main" id="{B156A8CD-E7E1-4B97-9B82-D2F9985BDABC}"/>
              </a:ext>
            </a:extLst>
          </p:cNvPr>
          <p:cNvSpPr/>
          <p:nvPr/>
        </p:nvSpPr>
        <p:spPr>
          <a:xfrm>
            <a:off x="2242950" y="2890568"/>
            <a:ext cx="1717761" cy="1581897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Other clinical systems:</a:t>
            </a:r>
          </a:p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Vitals, Incidents, ITU, Registries, etc.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(SQL)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D2CE1C-D1DF-4F6E-82A1-97F5472F7857}"/>
              </a:ext>
            </a:extLst>
          </p:cNvPr>
          <p:cNvCxnSpPr>
            <a:cxnSpLocks/>
          </p:cNvCxnSpPr>
          <p:nvPr/>
        </p:nvCxnSpPr>
        <p:spPr>
          <a:xfrm>
            <a:off x="4410824" y="2158632"/>
            <a:ext cx="1523811" cy="0"/>
          </a:xfrm>
          <a:prstGeom prst="straightConnector1">
            <a:avLst/>
          </a:prstGeom>
          <a:ln>
            <a:solidFill>
              <a:srgbClr val="26215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1" name="Connector: Elbow 2060">
            <a:extLst>
              <a:ext uri="{FF2B5EF4-FFF2-40B4-BE49-F238E27FC236}">
                <a16:creationId xmlns:a16="http://schemas.microsoft.com/office/drawing/2014/main" id="{953A01DA-D140-432C-8774-ADE40ED9710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3960711" y="2165467"/>
            <a:ext cx="804124" cy="1516050"/>
          </a:xfrm>
          <a:prstGeom prst="bentConnector2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28">
            <a:extLst>
              <a:ext uri="{FF2B5EF4-FFF2-40B4-BE49-F238E27FC236}">
                <a16:creationId xmlns:a16="http://schemas.microsoft.com/office/drawing/2014/main" id="{A43A8567-BC18-4C38-85A9-1E1CF2A3DF8D}"/>
              </a:ext>
            </a:extLst>
          </p:cNvPr>
          <p:cNvSpPr/>
          <p:nvPr/>
        </p:nvSpPr>
        <p:spPr>
          <a:xfrm>
            <a:off x="5960345" y="1837762"/>
            <a:ext cx="1318197" cy="764252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Server 1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Main DB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(SQL)</a:t>
            </a:r>
          </a:p>
        </p:txBody>
      </p:sp>
      <p:sp>
        <p:nvSpPr>
          <p:cNvPr id="64" name="Rounded Rectangle 29">
            <a:extLst>
              <a:ext uri="{FF2B5EF4-FFF2-40B4-BE49-F238E27FC236}">
                <a16:creationId xmlns:a16="http://schemas.microsoft.com/office/drawing/2014/main" id="{38216136-0156-4F0A-A210-63814636E814}"/>
              </a:ext>
            </a:extLst>
          </p:cNvPr>
          <p:cNvSpPr/>
          <p:nvPr/>
        </p:nvSpPr>
        <p:spPr>
          <a:xfrm>
            <a:off x="5934635" y="2896923"/>
            <a:ext cx="1390481" cy="1608125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Server 2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DB Mirror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Web Server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R Studio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Task Automation</a:t>
            </a:r>
          </a:p>
        </p:txBody>
      </p:sp>
      <p:sp>
        <p:nvSpPr>
          <p:cNvPr id="65" name="Rounded Rectangle 40">
            <a:extLst>
              <a:ext uri="{FF2B5EF4-FFF2-40B4-BE49-F238E27FC236}">
                <a16:creationId xmlns:a16="http://schemas.microsoft.com/office/drawing/2014/main" id="{F9B21E99-9CFF-421E-9814-7401129605F4}"/>
              </a:ext>
            </a:extLst>
          </p:cNvPr>
          <p:cNvSpPr/>
          <p:nvPr/>
        </p:nvSpPr>
        <p:spPr>
          <a:xfrm>
            <a:off x="7645446" y="1883670"/>
            <a:ext cx="1440000" cy="653304"/>
          </a:xfrm>
          <a:prstGeom prst="roundRect">
            <a:avLst/>
          </a:prstGeom>
          <a:solidFill>
            <a:srgbClr val="00B0AD">
              <a:alpha val="38000"/>
            </a:srgbClr>
          </a:solidFill>
          <a:ln w="412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Analyst PC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R Studio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627F10-3B0D-4CFC-8D0F-B52258890DDB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 flipV="1">
            <a:off x="7278542" y="2210322"/>
            <a:ext cx="366904" cy="9566"/>
          </a:xfrm>
          <a:prstGeom prst="straightConnector1">
            <a:avLst/>
          </a:prstGeom>
          <a:ln>
            <a:solidFill>
              <a:srgbClr val="26215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31A00DA-90A5-44E3-8907-5A659187A418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7325116" y="3700986"/>
            <a:ext cx="2376000" cy="0"/>
          </a:xfrm>
          <a:prstGeom prst="straightConnector1">
            <a:avLst/>
          </a:prstGeom>
          <a:ln>
            <a:solidFill>
              <a:srgbClr val="26215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47">
            <a:extLst>
              <a:ext uri="{FF2B5EF4-FFF2-40B4-BE49-F238E27FC236}">
                <a16:creationId xmlns:a16="http://schemas.microsoft.com/office/drawing/2014/main" id="{D0E7046B-E02A-4354-8343-6D3D04528F81}"/>
              </a:ext>
            </a:extLst>
          </p:cNvPr>
          <p:cNvSpPr/>
          <p:nvPr/>
        </p:nvSpPr>
        <p:spPr>
          <a:xfrm>
            <a:off x="7645445" y="3060317"/>
            <a:ext cx="1440000" cy="116950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Automated outputs</a:t>
            </a:r>
          </a:p>
          <a:p>
            <a:pPr algn="ctr"/>
            <a:r>
              <a:rPr lang="en-GB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Web &amp; PDF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4D55183-0CF6-4E8F-9053-8756C53CD7B6}"/>
              </a:ext>
            </a:extLst>
          </p:cNvPr>
          <p:cNvCxnSpPr>
            <a:cxnSpLocks/>
          </p:cNvCxnSpPr>
          <p:nvPr/>
        </p:nvCxnSpPr>
        <p:spPr>
          <a:xfrm flipH="1">
            <a:off x="5261098" y="2165466"/>
            <a:ext cx="0" cy="3420000"/>
          </a:xfrm>
          <a:prstGeom prst="line">
            <a:avLst/>
          </a:prstGeom>
          <a:ln>
            <a:solidFill>
              <a:srgbClr val="26215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DE6661-7E41-44B8-B075-162B605C5179}"/>
              </a:ext>
            </a:extLst>
          </p:cNvPr>
          <p:cNvCxnSpPr>
            <a:cxnSpLocks/>
          </p:cNvCxnSpPr>
          <p:nvPr/>
        </p:nvCxnSpPr>
        <p:spPr>
          <a:xfrm>
            <a:off x="1700823" y="5020981"/>
            <a:ext cx="3554566" cy="2824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E0D7C1A-4AB4-41AB-8141-CB13FA43E023}"/>
              </a:ext>
            </a:extLst>
          </p:cNvPr>
          <p:cNvCxnSpPr>
            <a:cxnSpLocks/>
          </p:cNvCxnSpPr>
          <p:nvPr/>
        </p:nvCxnSpPr>
        <p:spPr>
          <a:xfrm flipH="1">
            <a:off x="1670521" y="1340253"/>
            <a:ext cx="0" cy="4248000"/>
          </a:xfrm>
          <a:prstGeom prst="line">
            <a:avLst/>
          </a:prstGeom>
          <a:ln>
            <a:solidFill>
              <a:srgbClr val="26215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25">
            <a:extLst>
              <a:ext uri="{FF2B5EF4-FFF2-40B4-BE49-F238E27FC236}">
                <a16:creationId xmlns:a16="http://schemas.microsoft.com/office/drawing/2014/main" id="{F7BAF983-D5B8-4461-B471-36AB932C353C}"/>
              </a:ext>
            </a:extLst>
          </p:cNvPr>
          <p:cNvSpPr/>
          <p:nvPr/>
        </p:nvSpPr>
        <p:spPr>
          <a:xfrm>
            <a:off x="2768697" y="4812043"/>
            <a:ext cx="1289786" cy="4235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C2340"/>
                </a:solidFill>
                <a:latin typeface="Century Gothic" panose="020B0502020202020204" pitchFamily="34" charset="0"/>
              </a:rPr>
              <a:t>IT&amp;G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9860A3F-884D-41C7-992D-A94938590495}"/>
              </a:ext>
            </a:extLst>
          </p:cNvPr>
          <p:cNvCxnSpPr>
            <a:cxnSpLocks/>
          </p:cNvCxnSpPr>
          <p:nvPr/>
        </p:nvCxnSpPr>
        <p:spPr>
          <a:xfrm flipV="1">
            <a:off x="5278550" y="5022179"/>
            <a:ext cx="4170250" cy="1599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26">
            <a:extLst>
              <a:ext uri="{FF2B5EF4-FFF2-40B4-BE49-F238E27FC236}">
                <a16:creationId xmlns:a16="http://schemas.microsoft.com/office/drawing/2014/main" id="{0B1A3B9E-CB24-467E-A86B-1158BB468B76}"/>
              </a:ext>
            </a:extLst>
          </p:cNvPr>
          <p:cNvSpPr/>
          <p:nvPr/>
        </p:nvSpPr>
        <p:spPr>
          <a:xfrm>
            <a:off x="5730388" y="4792130"/>
            <a:ext cx="3150811" cy="4235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C23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C2340"/>
                </a:solidFill>
                <a:latin typeface="Century Gothic" panose="020B0502020202020204" pitchFamily="34" charset="0"/>
              </a:rPr>
              <a:t>Clinical Informatics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BF4723B-F01A-443D-B7B6-602093149766}"/>
              </a:ext>
            </a:extLst>
          </p:cNvPr>
          <p:cNvCxnSpPr>
            <a:cxnSpLocks/>
          </p:cNvCxnSpPr>
          <p:nvPr/>
        </p:nvCxnSpPr>
        <p:spPr>
          <a:xfrm flipH="1">
            <a:off x="9448800" y="2000395"/>
            <a:ext cx="0" cy="3420000"/>
          </a:xfrm>
          <a:prstGeom prst="line">
            <a:avLst/>
          </a:prstGeom>
          <a:ln>
            <a:solidFill>
              <a:srgbClr val="26215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6" descr="Image result for robot factory icon">
            <a:extLst>
              <a:ext uri="{FF2B5EF4-FFF2-40B4-BE49-F238E27FC236}">
                <a16:creationId xmlns:a16="http://schemas.microsoft.com/office/drawing/2014/main" id="{BC2D00F7-A152-4477-8FC8-DA1DEDF1F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4"/>
          <a:stretch/>
        </p:blipFill>
        <p:spPr bwMode="auto">
          <a:xfrm>
            <a:off x="10341369" y="1563320"/>
            <a:ext cx="1210760" cy="1294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itle 4">
            <a:extLst>
              <a:ext uri="{FF2B5EF4-FFF2-40B4-BE49-F238E27FC236}">
                <a16:creationId xmlns:a16="http://schemas.microsoft.com/office/drawing/2014/main" id="{F49E8FB7-D6B7-4EC6-B03E-112E5C666926}"/>
              </a:ext>
            </a:extLst>
          </p:cNvPr>
          <p:cNvSpPr txBox="1">
            <a:spLocks/>
          </p:cNvSpPr>
          <p:nvPr/>
        </p:nvSpPr>
        <p:spPr>
          <a:xfrm>
            <a:off x="9963286" y="120386"/>
            <a:ext cx="2247259" cy="74266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>
                <a:latin typeface="Century Gothic" panose="020B0502020202020204" pitchFamily="34" charset="0"/>
              </a:rPr>
              <a:t>Four</a:t>
            </a:r>
            <a:endParaRPr lang="en-GB" b="1" dirty="0">
              <a:latin typeface="Century Gothic" panose="020B0502020202020204" pitchFamily="34" charset="0"/>
            </a:endParaRP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our robots build refreshed analytics several times a day</a:t>
            </a:r>
            <a:endParaRPr lang="en-GB" sz="1600" b="1" dirty="0">
              <a:solidFill>
                <a:schemeClr val="tx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243ED1-9D40-4739-AFCD-4F3CD8DC1132}"/>
              </a:ext>
            </a:extLst>
          </p:cNvPr>
          <p:cNvSpPr/>
          <p:nvPr/>
        </p:nvSpPr>
        <p:spPr>
          <a:xfrm>
            <a:off x="8904360" y="6206082"/>
            <a:ext cx="2827392" cy="5067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7B13B62-B2BE-47A5-B14C-878558B8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4749" y="5144999"/>
            <a:ext cx="4467003" cy="742667"/>
          </a:xfrm>
        </p:spPr>
        <p:txBody>
          <a:bodyPr anchor="t">
            <a:noAutofit/>
          </a:bodyPr>
          <a:lstStyle/>
          <a:p>
            <a:pPr algn="r"/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Our </a:t>
            </a:r>
            <a:r>
              <a:rPr lang="en-GB" sz="5400" b="1" dirty="0">
                <a:latin typeface="Century Gothic" panose="020B0502020202020204" pitchFamily="34" charset="0"/>
              </a:rPr>
              <a:t>toolchain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40D86561-9DFD-482A-8B79-CD0C2A73F7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256" y="3140654"/>
            <a:ext cx="2609329" cy="146962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A8CA59-287E-4A4A-88F0-C12F2BB70C68}"/>
              </a:ext>
            </a:extLst>
          </p:cNvPr>
          <p:cNvSpPr/>
          <p:nvPr/>
        </p:nvSpPr>
        <p:spPr>
          <a:xfrm>
            <a:off x="8145" y="-254"/>
            <a:ext cx="5706000" cy="5732173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039B5B9-1A95-4621-B7EB-83A3A5BF32DE}"/>
              </a:ext>
            </a:extLst>
          </p:cNvPr>
          <p:cNvSpPr/>
          <p:nvPr/>
        </p:nvSpPr>
        <p:spPr>
          <a:xfrm>
            <a:off x="9108648" y="20582"/>
            <a:ext cx="3057885" cy="4589695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DF645F-A970-4583-97A9-D580CD8DA574}"/>
              </a:ext>
            </a:extLst>
          </p:cNvPr>
          <p:cNvGrpSpPr/>
          <p:nvPr/>
        </p:nvGrpSpPr>
        <p:grpSpPr>
          <a:xfrm>
            <a:off x="3883568" y="2768123"/>
            <a:ext cx="1745110" cy="1698030"/>
            <a:chOff x="6763402" y="4904853"/>
            <a:chExt cx="1221964" cy="1221964"/>
          </a:xfrm>
        </p:grpSpPr>
        <p:pic>
          <p:nvPicPr>
            <p:cNvPr id="1032" name="Picture 8" descr="task-scheduler-icon">
              <a:extLst>
                <a:ext uri="{FF2B5EF4-FFF2-40B4-BE49-F238E27FC236}">
                  <a16:creationId xmlns:a16="http://schemas.microsoft.com/office/drawing/2014/main" id="{2F0005E3-20ED-478B-90F9-687B8AFA72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402" y="4904853"/>
              <a:ext cx="1221964" cy="1221964"/>
            </a:xfrm>
            <a:prstGeom prst="rect">
              <a:avLst/>
            </a:prstGeom>
            <a:ln w="149225" cap="sq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windows logo">
              <a:extLst>
                <a:ext uri="{FF2B5EF4-FFF2-40B4-BE49-F238E27FC236}">
                  <a16:creationId xmlns:a16="http://schemas.microsoft.com/office/drawing/2014/main" id="{1C268F43-B30C-4D1A-9768-BA4AC6AEE3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3423" y="5650891"/>
              <a:ext cx="471943" cy="41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2C692897-1000-463A-9613-91AA7328D4E8}"/>
              </a:ext>
            </a:extLst>
          </p:cNvPr>
          <p:cNvSpPr/>
          <p:nvPr/>
        </p:nvSpPr>
        <p:spPr>
          <a:xfrm>
            <a:off x="6023579" y="44925"/>
            <a:ext cx="2683172" cy="98877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 descr="Image result for sql server management studio">
            <a:extLst>
              <a:ext uri="{FF2B5EF4-FFF2-40B4-BE49-F238E27FC236}">
                <a16:creationId xmlns:a16="http://schemas.microsoft.com/office/drawing/2014/main" id="{05692019-2491-44DF-82D8-B3C2452E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99" y="379715"/>
            <a:ext cx="1679736" cy="12598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ADD326A-2B68-4BDD-925F-1AD5F4222F86}"/>
              </a:ext>
            </a:extLst>
          </p:cNvPr>
          <p:cNvSpPr/>
          <p:nvPr/>
        </p:nvSpPr>
        <p:spPr>
          <a:xfrm>
            <a:off x="8901761" y="4586196"/>
            <a:ext cx="1137786" cy="83591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4B5298-EAA3-46EA-BC5E-783C74A729D1}"/>
              </a:ext>
            </a:extLst>
          </p:cNvPr>
          <p:cNvSpPr txBox="1"/>
          <p:nvPr/>
        </p:nvSpPr>
        <p:spPr>
          <a:xfrm>
            <a:off x="9797848" y="2019878"/>
            <a:ext cx="1762811" cy="33855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library(</a:t>
            </a:r>
            <a:r>
              <a:rPr lang="en-GB" sz="1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ClinInf</a:t>
            </a:r>
            <a:r>
              <a:rPr lang="en-GB" sz="1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C6BA01-112A-4980-A0FF-18D1E0E6DF7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297" b="14901"/>
          <a:stretch/>
        </p:blipFill>
        <p:spPr>
          <a:xfrm>
            <a:off x="9797848" y="2529248"/>
            <a:ext cx="1766750" cy="338554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26" name="Picture 2" descr="Related image">
            <a:extLst>
              <a:ext uri="{FF2B5EF4-FFF2-40B4-BE49-F238E27FC236}">
                <a16:creationId xmlns:a16="http://schemas.microsoft.com/office/drawing/2014/main" id="{0A5538DC-E084-4B33-82D8-5911E86C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123" y="2814990"/>
            <a:ext cx="1175422" cy="94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it logo">
            <a:extLst>
              <a:ext uri="{FF2B5EF4-FFF2-40B4-BE49-F238E27FC236}">
                <a16:creationId xmlns:a16="http://schemas.microsoft.com/office/drawing/2014/main" id="{3E08C21A-C2D3-47F8-A14A-FC6E41105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487" y="177655"/>
            <a:ext cx="2036958" cy="16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97B01303-8230-41A5-9E06-1F4497292724}"/>
              </a:ext>
            </a:extLst>
          </p:cNvPr>
          <p:cNvSpPr txBox="1"/>
          <p:nvPr/>
        </p:nvSpPr>
        <p:spPr>
          <a:xfrm>
            <a:off x="9797848" y="3728104"/>
            <a:ext cx="2105012" cy="1384995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  <a:ln w="28575"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library(</a:t>
            </a:r>
            <a:r>
              <a:rPr lang="en-GB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rmarkdown</a:t>
            </a:r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</a:t>
            </a:r>
          </a:p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library(caret)</a:t>
            </a:r>
          </a:p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library(e1071)</a:t>
            </a:r>
          </a:p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library(C50)</a:t>
            </a:r>
          </a:p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library(MLR)</a:t>
            </a:r>
          </a:p>
        </p:txBody>
      </p:sp>
      <p:pic>
        <p:nvPicPr>
          <p:cNvPr id="1026" name="Picture 2" descr="Image result for rstudio">
            <a:extLst>
              <a:ext uri="{FF2B5EF4-FFF2-40B4-BE49-F238E27FC236}">
                <a16:creationId xmlns:a16="http://schemas.microsoft.com/office/drawing/2014/main" id="{22FD401E-9C3D-4D5D-8D5F-FE41E4B6E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6" r="2600"/>
          <a:stretch/>
        </p:blipFill>
        <p:spPr bwMode="auto">
          <a:xfrm>
            <a:off x="8524809" y="231586"/>
            <a:ext cx="1477806" cy="136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idyverse logo">
            <a:extLst>
              <a:ext uri="{FF2B5EF4-FFF2-40B4-BE49-F238E27FC236}">
                <a16:creationId xmlns:a16="http://schemas.microsoft.com/office/drawing/2014/main" id="{5B2C4C9A-6C16-49D2-AA6D-D56E5D97B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993" y="920355"/>
            <a:ext cx="892237" cy="103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Footer Placeholder 3">
            <a:extLst>
              <a:ext uri="{FF2B5EF4-FFF2-40B4-BE49-F238E27FC236}">
                <a16:creationId xmlns:a16="http://schemas.microsoft.com/office/drawing/2014/main" id="{43B098FA-A081-4DE9-9C13-529F0C62F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0" y="6197268"/>
            <a:ext cx="3122581" cy="363873"/>
          </a:xfrm>
        </p:spPr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70" name="Date Placeholder 1">
            <a:extLst>
              <a:ext uri="{FF2B5EF4-FFF2-40B4-BE49-F238E27FC236}">
                <a16:creationId xmlns:a16="http://schemas.microsoft.com/office/drawing/2014/main" id="{AAF00814-44EB-4B0A-87E8-79CFEE4443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</p:spPr>
        <p:txBody>
          <a:bodyPr/>
          <a:lstStyle/>
          <a:p>
            <a:fld id="{7AA7A2BC-56B6-435B-8F64-5E86BE97EA0D}" type="datetime6">
              <a:rPr lang="en-GB" smtClean="0"/>
              <a:t>July 20</a:t>
            </a:fld>
            <a:endParaRPr lang="en-GB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D43AA94-BC38-46C8-8077-C2EA24EC66AF}"/>
              </a:ext>
            </a:extLst>
          </p:cNvPr>
          <p:cNvCxnSpPr>
            <a:cxnSpLocks/>
          </p:cNvCxnSpPr>
          <p:nvPr/>
        </p:nvCxnSpPr>
        <p:spPr>
          <a:xfrm>
            <a:off x="6636515" y="2618681"/>
            <a:ext cx="0" cy="252000"/>
          </a:xfrm>
          <a:prstGeom prst="straightConnector1">
            <a:avLst/>
          </a:prstGeom>
          <a:ln>
            <a:solidFill>
              <a:srgbClr val="26215F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57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431F-DD27-4A64-85D5-043C6BA2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E11A6728-56F8-4F93-AD27-0AAF8E78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881" y="1012132"/>
            <a:ext cx="4426413" cy="164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4">
            <a:extLst>
              <a:ext uri="{FF2B5EF4-FFF2-40B4-BE49-F238E27FC236}">
                <a16:creationId xmlns:a16="http://schemas.microsoft.com/office/drawing/2014/main" id="{D1AED38B-9D0C-4428-9889-B74F3E27DEDC}"/>
              </a:ext>
            </a:extLst>
          </p:cNvPr>
          <p:cNvSpPr txBox="1">
            <a:spLocks/>
          </p:cNvSpPr>
          <p:nvPr/>
        </p:nvSpPr>
        <p:spPr>
          <a:xfrm>
            <a:off x="563645" y="104875"/>
            <a:ext cx="11033158" cy="74266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800" dirty="0">
                <a:solidFill>
                  <a:schemeClr val="bg2"/>
                </a:solidFill>
                <a:latin typeface="Century Gothic" panose="020B0502020202020204" pitchFamily="34" charset="0"/>
              </a:rPr>
              <a:t>A brief history of reporting</a:t>
            </a:r>
            <a:endParaRPr lang="en-GB" sz="4800" b="1" dirty="0">
              <a:latin typeface="Century Gothic" panose="020B0502020202020204" pitchFamily="34" charset="0"/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5954F6F-B4C7-48F7-AD2C-2A9436A0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0" y="6197268"/>
            <a:ext cx="3122581" cy="363873"/>
          </a:xfrm>
        </p:spPr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6DEB390C-2D70-40B7-BC6E-5E86D49F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</p:spPr>
        <p:txBody>
          <a:bodyPr/>
          <a:lstStyle/>
          <a:p>
            <a:fld id="{7AA7A2BC-56B6-435B-8F64-5E86BE97EA0D}" type="datetime6">
              <a:rPr lang="en-GB" smtClean="0"/>
              <a:t>July 20</a:t>
            </a:fld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3F9C68-53AF-457D-976A-EF0ACCA41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282312"/>
              </p:ext>
            </p:extLst>
          </p:nvPr>
        </p:nvGraphicFramePr>
        <p:xfrm>
          <a:off x="2856381" y="874721"/>
          <a:ext cx="8620119" cy="51411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73373">
                  <a:extLst>
                    <a:ext uri="{9D8B030D-6E8A-4147-A177-3AD203B41FA5}">
                      <a16:colId xmlns:a16="http://schemas.microsoft.com/office/drawing/2014/main" val="2213926715"/>
                    </a:ext>
                  </a:extLst>
                </a:gridCol>
                <a:gridCol w="2873373">
                  <a:extLst>
                    <a:ext uri="{9D8B030D-6E8A-4147-A177-3AD203B41FA5}">
                      <a16:colId xmlns:a16="http://schemas.microsoft.com/office/drawing/2014/main" val="168733085"/>
                    </a:ext>
                  </a:extLst>
                </a:gridCol>
                <a:gridCol w="2873373">
                  <a:extLst>
                    <a:ext uri="{9D8B030D-6E8A-4147-A177-3AD203B41FA5}">
                      <a16:colId xmlns:a16="http://schemas.microsoft.com/office/drawing/2014/main" val="123511403"/>
                    </a:ext>
                  </a:extLst>
                </a:gridCol>
              </a:tblGrid>
              <a:tr h="386278">
                <a:tc>
                  <a:txBody>
                    <a:bodyPr/>
                    <a:lstStyle/>
                    <a:p>
                      <a:pPr algn="ctr"/>
                      <a:endParaRPr lang="en-GB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PROS</a:t>
                      </a:r>
                      <a:endParaRPr lang="en-GB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accent1"/>
                          </a:solidFill>
                          <a:latin typeface="Century Gothic" panose="020B0502020202020204" pitchFamily="34" charset="0"/>
                        </a:rPr>
                        <a:t>CONS</a:t>
                      </a:r>
                      <a:endParaRPr lang="en-GB" sz="1800" b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061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Prone to errors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Time consuming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Frustrating – Excel crashing..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Poor visualisations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Report can be modified by users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Data are not live</a:t>
                      </a:r>
                    </a:p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934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Less Prone to errors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Less Time consuming</a:t>
                      </a:r>
                    </a:p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UX issues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Updates to the workbook would require sending a new file to the users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Version Control</a:t>
                      </a:r>
                    </a:p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8734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Parametric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Great versatility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Version Control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Great visualisations with ggplot2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Allows other forms of output</a:t>
                      </a:r>
                    </a:p>
                    <a:p>
                      <a:endParaRPr lang="en-GB" sz="1200" dirty="0"/>
                    </a:p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Distribution still an issue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Not live as soon as it has been generated</a:t>
                      </a: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  <a:sym typeface="Wingdings" panose="05000000000000000000" pitchFamily="2" charset="2"/>
                        </a:rPr>
                        <a:t> (healthcare data is a living organism - end users disputing not correct figures) </a:t>
                      </a:r>
                      <a:endParaRPr lang="en-GB" sz="1200" i="1" dirty="0">
                        <a:solidFill>
                          <a:srgbClr val="0C2340"/>
                        </a:solidFill>
                        <a:latin typeface="Century Gothic" panose="020B0502020202020204" pitchFamily="34" charset="0"/>
                      </a:endParaRPr>
                    </a:p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9393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We control the output – you can delete the html if it’s wrong</a:t>
                      </a:r>
                    </a:p>
                    <a:p>
                      <a:pPr marL="285750" indent="-108000">
                        <a:buFont typeface="Arial" panose="020B0604020202020204" pitchFamily="34" charset="0"/>
                        <a:buChar char="•"/>
                      </a:pPr>
                      <a:r>
                        <a:rPr lang="en-GB" sz="1200" i="1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</a:rPr>
                        <a:t>Better UX</a:t>
                      </a:r>
                    </a:p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3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i="1" kern="1200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The jobs still need to be triggered manually from </a:t>
                      </a:r>
                      <a:r>
                        <a:rPr lang="en-GB" sz="1200" i="1" kern="1200" dirty="0" err="1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Rstudio</a:t>
                      </a:r>
                      <a:r>
                        <a:rPr lang="en-GB" sz="1200" i="1" kern="1200" dirty="0">
                          <a:solidFill>
                            <a:srgbClr val="0C2340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 to refresh the output</a:t>
                      </a:r>
                    </a:p>
                    <a:p>
                      <a:endParaRPr lang="en-GB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24702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F84BA7F-54BC-4B10-9D4F-49D515942E06}"/>
              </a:ext>
            </a:extLst>
          </p:cNvPr>
          <p:cNvSpPr txBox="1"/>
          <p:nvPr/>
        </p:nvSpPr>
        <p:spPr>
          <a:xfrm>
            <a:off x="4174299" y="1537425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C2340"/>
                </a:solidFill>
                <a:latin typeface="Lucida Console" panose="020B0609040504020204" pitchFamily="49" charset="0"/>
              </a:rPr>
              <a:t>ctrl+C</a:t>
            </a:r>
            <a:endParaRPr lang="en-GB" dirty="0">
              <a:solidFill>
                <a:srgbClr val="0C2340"/>
              </a:solidFill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C2340"/>
                </a:solidFill>
                <a:latin typeface="Lucida Console" panose="020B0609040504020204" pitchFamily="49" charset="0"/>
              </a:rPr>
              <a:t>ctrl+V</a:t>
            </a:r>
            <a:endParaRPr lang="en-GB" dirty="0">
              <a:solidFill>
                <a:srgbClr val="0C2340"/>
              </a:solidFill>
              <a:latin typeface="Lucida Console" panose="020B06090405040202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729545-3E1D-44AD-8BF7-4B197BD8C79A}"/>
              </a:ext>
            </a:extLst>
          </p:cNvPr>
          <p:cNvSpPr txBox="1"/>
          <p:nvPr/>
        </p:nvSpPr>
        <p:spPr>
          <a:xfrm>
            <a:off x="3229840" y="2658949"/>
            <a:ext cx="1980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C2340"/>
                </a:solidFill>
                <a:latin typeface="Lucida Console" panose="020B0609040504020204" pitchFamily="49" charset="0"/>
              </a:rPr>
              <a:t>Excel Connections to SQL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9E78FD-F41D-4CBC-A6CB-B587C4D2F4FD}"/>
              </a:ext>
            </a:extLst>
          </p:cNvPr>
          <p:cNvSpPr txBox="1"/>
          <p:nvPr/>
        </p:nvSpPr>
        <p:spPr>
          <a:xfrm>
            <a:off x="3197899" y="4145859"/>
            <a:ext cx="198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C2340"/>
                </a:solidFill>
                <a:latin typeface="Lucida Console" panose="020B0609040504020204" pitchFamily="49" charset="0"/>
              </a:rPr>
              <a:t>R generated reports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65F48B-0C6D-4FB1-8942-DB37FC6C8EAC}"/>
              </a:ext>
            </a:extLst>
          </p:cNvPr>
          <p:cNvGrpSpPr/>
          <p:nvPr/>
        </p:nvGrpSpPr>
        <p:grpSpPr>
          <a:xfrm rot="5400000">
            <a:off x="2738419" y="3352191"/>
            <a:ext cx="5552790" cy="885242"/>
            <a:chOff x="573129" y="3769940"/>
            <a:chExt cx="11152706" cy="390088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69A2255A-038C-4BD9-BE68-205AA777856E}"/>
                </a:ext>
              </a:extLst>
            </p:cNvPr>
            <p:cNvSpPr/>
            <p:nvPr/>
          </p:nvSpPr>
          <p:spPr>
            <a:xfrm>
              <a:off x="573129" y="3769940"/>
              <a:ext cx="11152706" cy="39008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D54CC2F-5AA1-43DE-9092-341354E15B89}"/>
                </a:ext>
              </a:extLst>
            </p:cNvPr>
            <p:cNvSpPr/>
            <p:nvPr/>
          </p:nvSpPr>
          <p:spPr>
            <a:xfrm>
              <a:off x="2014144" y="3892560"/>
              <a:ext cx="352347" cy="144848"/>
            </a:xfrm>
            <a:prstGeom prst="ellipse">
              <a:avLst/>
            </a:prstGeom>
            <a:solidFill>
              <a:srgbClr val="0C234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3FAF70-ED31-45D8-B931-8823C83044C4}"/>
                </a:ext>
              </a:extLst>
            </p:cNvPr>
            <p:cNvSpPr/>
            <p:nvPr/>
          </p:nvSpPr>
          <p:spPr>
            <a:xfrm>
              <a:off x="4619298" y="3891052"/>
              <a:ext cx="352347" cy="144848"/>
            </a:xfrm>
            <a:prstGeom prst="ellipse">
              <a:avLst/>
            </a:prstGeom>
            <a:solidFill>
              <a:srgbClr val="0C234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8A6A7F-182F-4619-9E06-5E4193501BF8}"/>
                </a:ext>
              </a:extLst>
            </p:cNvPr>
            <p:cNvSpPr/>
            <p:nvPr/>
          </p:nvSpPr>
          <p:spPr>
            <a:xfrm>
              <a:off x="7262535" y="3890620"/>
              <a:ext cx="352347" cy="144848"/>
            </a:xfrm>
            <a:prstGeom prst="ellipse">
              <a:avLst/>
            </a:prstGeom>
            <a:solidFill>
              <a:srgbClr val="0C234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E85B5394-60A6-433E-8799-325A22C66639}"/>
                </a:ext>
              </a:extLst>
            </p:cNvPr>
            <p:cNvSpPr/>
            <p:nvPr/>
          </p:nvSpPr>
          <p:spPr>
            <a:xfrm>
              <a:off x="9652070" y="3892561"/>
              <a:ext cx="352347" cy="144848"/>
            </a:xfrm>
            <a:prstGeom prst="ellipse">
              <a:avLst/>
            </a:prstGeom>
            <a:solidFill>
              <a:srgbClr val="0C234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7D29D6C-2D89-4740-9E57-FD5EE44C330E}"/>
              </a:ext>
            </a:extLst>
          </p:cNvPr>
          <p:cNvSpPr txBox="1"/>
          <p:nvPr/>
        </p:nvSpPr>
        <p:spPr>
          <a:xfrm>
            <a:off x="3197899" y="5334037"/>
            <a:ext cx="198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rgbClr val="0C2340"/>
                </a:solidFill>
                <a:latin typeface="Lucida Console" panose="020B0609040504020204" pitchFamily="49" charset="0"/>
              </a:rPr>
              <a:t>R html reports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C15BAFA-23DF-4BF5-B39A-4FE5C7A5905E}"/>
              </a:ext>
            </a:extLst>
          </p:cNvPr>
          <p:cNvGrpSpPr/>
          <p:nvPr/>
        </p:nvGrpSpPr>
        <p:grpSpPr>
          <a:xfrm>
            <a:off x="2959840" y="1606524"/>
            <a:ext cx="540000" cy="540000"/>
            <a:chOff x="506909" y="2996888"/>
            <a:chExt cx="1523244" cy="151482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7F9B4F6-51D5-4C47-914D-7ED7562F3995}"/>
                </a:ext>
              </a:extLst>
            </p:cNvPr>
            <p:cNvSpPr/>
            <p:nvPr/>
          </p:nvSpPr>
          <p:spPr>
            <a:xfrm>
              <a:off x="506909" y="3052725"/>
              <a:ext cx="1458665" cy="145898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3" name="Picture 10" descr="Image result for excel old lo">
              <a:extLst>
                <a:ext uri="{FF2B5EF4-FFF2-40B4-BE49-F238E27FC236}">
                  <a16:creationId xmlns:a16="http://schemas.microsoft.com/office/drawing/2014/main" id="{C7E4EBDB-F467-4587-A839-5F396E315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285" y="2996888"/>
              <a:ext cx="1217868" cy="1217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DCAA6A-9DF3-4410-B595-48753DCDF795}"/>
              </a:ext>
            </a:extLst>
          </p:cNvPr>
          <p:cNvGrpSpPr/>
          <p:nvPr/>
        </p:nvGrpSpPr>
        <p:grpSpPr>
          <a:xfrm>
            <a:off x="2396546" y="2735246"/>
            <a:ext cx="1069238" cy="700556"/>
            <a:chOff x="2462867" y="2647456"/>
            <a:chExt cx="1069238" cy="700556"/>
          </a:xfrm>
        </p:grpSpPr>
        <p:pic>
          <p:nvPicPr>
            <p:cNvPr id="48" name="Picture 4" descr="Image result for sql server management studio">
              <a:extLst>
                <a:ext uri="{FF2B5EF4-FFF2-40B4-BE49-F238E27FC236}">
                  <a16:creationId xmlns:a16="http://schemas.microsoft.com/office/drawing/2014/main" id="{0B5CCD4B-8E56-4299-88ED-C40CC97A8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2867" y="2647456"/>
              <a:ext cx="792097" cy="594073"/>
            </a:xfrm>
            <a:prstGeom prst="ellipse">
              <a:avLst/>
            </a:prstGeom>
            <a:ln w="22225" cap="rnd">
              <a:solidFill>
                <a:srgbClr val="0C2340"/>
              </a:solidFill>
            </a:ln>
            <a:effectLst>
              <a:outerShdw blurRad="381000" dist="292100" dir="5400000" sx="-80000" sy="-18000" rotWithShape="0">
                <a:srgbClr val="0C234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27D03EA-0AD3-4BDD-8DBF-5A914BB462FF}"/>
                </a:ext>
              </a:extLst>
            </p:cNvPr>
            <p:cNvGrpSpPr/>
            <p:nvPr/>
          </p:nvGrpSpPr>
          <p:grpSpPr>
            <a:xfrm>
              <a:off x="2992105" y="2808012"/>
              <a:ext cx="540000" cy="540000"/>
              <a:chOff x="506909" y="2996888"/>
              <a:chExt cx="1523244" cy="151482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B2F2257-5BA5-428C-8FCC-70874185C5F7}"/>
                  </a:ext>
                </a:extLst>
              </p:cNvPr>
              <p:cNvSpPr/>
              <p:nvPr/>
            </p:nvSpPr>
            <p:spPr>
              <a:xfrm>
                <a:off x="506909" y="3052725"/>
                <a:ext cx="1458665" cy="1458985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7" name="Picture 10" descr="Image result for excel old lo">
                <a:extLst>
                  <a:ext uri="{FF2B5EF4-FFF2-40B4-BE49-F238E27FC236}">
                    <a16:creationId xmlns:a16="http://schemas.microsoft.com/office/drawing/2014/main" id="{2A369157-E5BA-41D0-8CC0-A7F149B4B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285" y="2996888"/>
                <a:ext cx="1217868" cy="12178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49" name="Picture 2" descr="Image result for rstudio">
            <a:extLst>
              <a:ext uri="{FF2B5EF4-FFF2-40B4-BE49-F238E27FC236}">
                <a16:creationId xmlns:a16="http://schemas.microsoft.com/office/drawing/2014/main" id="{80138824-71D3-4D72-8642-E06409A1F5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6" r="2600"/>
          <a:stretch/>
        </p:blipFill>
        <p:spPr bwMode="auto">
          <a:xfrm>
            <a:off x="2916563" y="4172869"/>
            <a:ext cx="546675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864C8B-D3CD-4A75-8102-7CBF0E4ECE5B}"/>
              </a:ext>
            </a:extLst>
          </p:cNvPr>
          <p:cNvGrpSpPr/>
          <p:nvPr/>
        </p:nvGrpSpPr>
        <p:grpSpPr>
          <a:xfrm>
            <a:off x="2883725" y="5199792"/>
            <a:ext cx="1050675" cy="914819"/>
            <a:chOff x="2861343" y="5272383"/>
            <a:chExt cx="1050675" cy="914819"/>
          </a:xfrm>
        </p:grpSpPr>
        <p:pic>
          <p:nvPicPr>
            <p:cNvPr id="50" name="Picture 2" descr="Image result for rstudio">
              <a:extLst>
                <a:ext uri="{FF2B5EF4-FFF2-40B4-BE49-F238E27FC236}">
                  <a16:creationId xmlns:a16="http://schemas.microsoft.com/office/drawing/2014/main" id="{4D2F843B-5564-436E-8D7E-B21C85F4AE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376" r="2600"/>
            <a:stretch/>
          </p:blipFill>
          <p:spPr bwMode="auto">
            <a:xfrm>
              <a:off x="2861343" y="5272383"/>
              <a:ext cx="546675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Related image">
              <a:extLst>
                <a:ext uri="{FF2B5EF4-FFF2-40B4-BE49-F238E27FC236}">
                  <a16:creationId xmlns:a16="http://schemas.microsoft.com/office/drawing/2014/main" id="{BD67D13C-1962-4DEA-B1D1-466F3B71E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018" y="5380803"/>
              <a:ext cx="1008000" cy="806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B5491FE-3322-4701-B995-CE6163CE1A52}"/>
              </a:ext>
            </a:extLst>
          </p:cNvPr>
          <p:cNvSpPr/>
          <p:nvPr/>
        </p:nvSpPr>
        <p:spPr>
          <a:xfrm>
            <a:off x="8656320" y="5199792"/>
            <a:ext cx="2862855" cy="816087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65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0.13773 L 0.00456 -0.1375 C -0.0194 -0.14028 -0.01406 -0.14028 -0.04661 -0.13773 C -0.04778 -0.1375 -0.04909 -0.1368 -0.05026 -0.13634 C -0.05364 -0.13518 -0.0569 -0.13449 -0.06028 -0.13333 C -0.06263 -0.1324 -0.06758 -0.13009 -0.06758 -0.12986 C -0.06849 -0.12916 -0.06927 -0.12778 -0.07031 -0.12708 C -0.07109 -0.12615 -0.07226 -0.12639 -0.07304 -0.12546 C -0.07383 -0.1243 -0.07396 -0.12222 -0.07487 -0.1206 C -0.08307 -0.10694 -0.06953 -0.13657 -0.08203 -0.11018 C -0.08594 -0.10208 -0.08958 -0.09398 -0.0931 -0.08518 C -0.09362 -0.08379 -0.09414 -0.08217 -0.09492 -0.08055 C -0.09648 -0.07685 -0.09896 -0.07384 -0.10026 -0.06967 C -0.10247 -0.06389 -0.10377 -0.05717 -0.10573 -0.05139 C -0.11028 -0.03796 -0.11367 -0.02824 -0.11666 -0.01273 C -0.12317 0.02246 -0.12252 0.02662 -0.12487 0.05695 C -0.1263 0.07338 -0.12565 0.05926 -0.12565 0.07871 L -0.12565 0.17477 " pathEditMode="relative" rAng="0" ptsTypes="AAAAAAAAAAAAA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1553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35" grpId="0"/>
      <p:bldP spid="38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431F-DD27-4A64-85D5-043C6BA2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5954F6F-B4C7-48F7-AD2C-2A9436A0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0" y="6197268"/>
            <a:ext cx="3122581" cy="363873"/>
          </a:xfrm>
        </p:spPr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6DEB390C-2D70-40B7-BC6E-5E86D49F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</p:spPr>
        <p:txBody>
          <a:bodyPr/>
          <a:lstStyle/>
          <a:p>
            <a:fld id="{7AA7A2BC-56B6-435B-8F64-5E86BE97EA0D}" type="datetime6">
              <a:rPr lang="en-GB" smtClean="0"/>
              <a:t>July 20</a:t>
            </a:fld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21A54B-024E-46A4-A276-4E05266C0B9E}"/>
              </a:ext>
            </a:extLst>
          </p:cNvPr>
          <p:cNvGrpSpPr/>
          <p:nvPr/>
        </p:nvGrpSpPr>
        <p:grpSpPr>
          <a:xfrm>
            <a:off x="5273594" y="276265"/>
            <a:ext cx="1188000" cy="1188000"/>
            <a:chOff x="8088747" y="2757203"/>
            <a:chExt cx="1458665" cy="145898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113139C-14C6-449D-B758-70E2A114F040}"/>
                </a:ext>
              </a:extLst>
            </p:cNvPr>
            <p:cNvSpPr/>
            <p:nvPr/>
          </p:nvSpPr>
          <p:spPr>
            <a:xfrm>
              <a:off x="8088747" y="2757203"/>
              <a:ext cx="1458665" cy="1458985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53E6C44-6830-46DF-9FEE-05DADADB09D9}"/>
                </a:ext>
              </a:extLst>
            </p:cNvPr>
            <p:cNvGrpSpPr/>
            <p:nvPr/>
          </p:nvGrpSpPr>
          <p:grpSpPr>
            <a:xfrm>
              <a:off x="8350078" y="3018695"/>
              <a:ext cx="936000" cy="936000"/>
              <a:chOff x="6621424" y="4845224"/>
              <a:chExt cx="1375017" cy="1261459"/>
            </a:xfrm>
          </p:grpSpPr>
          <p:pic>
            <p:nvPicPr>
              <p:cNvPr id="28" name="Picture 8" descr="task-scheduler-icon">
                <a:extLst>
                  <a:ext uri="{FF2B5EF4-FFF2-40B4-BE49-F238E27FC236}">
                    <a16:creationId xmlns:a16="http://schemas.microsoft.com/office/drawing/2014/main" id="{D1C90FB6-9715-4E18-A2D2-9BE7EAD91AC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1424" y="4845224"/>
                <a:ext cx="1375017" cy="1261459"/>
              </a:xfrm>
              <a:prstGeom prst="rect">
                <a:avLst/>
              </a:prstGeom>
              <a:ln w="38100" cap="sq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0" descr="Image result for windows logo">
                <a:extLst>
                  <a:ext uri="{FF2B5EF4-FFF2-40B4-BE49-F238E27FC236}">
                    <a16:creationId xmlns:a16="http://schemas.microsoft.com/office/drawing/2014/main" id="{17AA2C6C-3087-4ACA-AA42-A6512F744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3423" y="5650891"/>
                <a:ext cx="471943" cy="416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0" name="Title 4">
            <a:extLst>
              <a:ext uri="{FF2B5EF4-FFF2-40B4-BE49-F238E27FC236}">
                <a16:creationId xmlns:a16="http://schemas.microsoft.com/office/drawing/2014/main" id="{91B9B7D7-DDEC-4216-9202-C57E5E7FC9B4}"/>
              </a:ext>
            </a:extLst>
          </p:cNvPr>
          <p:cNvSpPr txBox="1">
            <a:spLocks/>
          </p:cNvSpPr>
          <p:nvPr/>
        </p:nvSpPr>
        <p:spPr>
          <a:xfrm>
            <a:off x="365119" y="276265"/>
            <a:ext cx="3819125" cy="74266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A whole </a:t>
            </a:r>
            <a:r>
              <a:rPr lang="en-GB" sz="5400" dirty="0">
                <a:latin typeface="Century Gothic" panose="020B0502020202020204" pitchFamily="34" charset="0"/>
              </a:rPr>
              <a:t>new</a:t>
            </a:r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 world</a:t>
            </a:r>
            <a:endParaRPr lang="en-GB" sz="5400" b="1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Scheduled Tasks - Malwarebytes Labs | Malwarebytes Labs">
            <a:extLst>
              <a:ext uri="{FF2B5EF4-FFF2-40B4-BE49-F238E27FC236}">
                <a16:creationId xmlns:a16="http://schemas.microsoft.com/office/drawing/2014/main" id="{5CEC2691-C676-4C07-BDE2-77E8CA51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597" y="948324"/>
            <a:ext cx="5573284" cy="378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A03517-9F72-4A64-8940-BE5739153F4C}"/>
              </a:ext>
            </a:extLst>
          </p:cNvPr>
          <p:cNvSpPr/>
          <p:nvPr/>
        </p:nvSpPr>
        <p:spPr>
          <a:xfrm>
            <a:off x="375176" y="1978582"/>
            <a:ext cx="547698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Task Scheduler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 is a component of Microsoft Windows that provides the ability to schedule the launch of programs or scripts at pre-defined times or after specified time intervals.</a:t>
            </a:r>
          </a:p>
          <a:p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It was first introduced for Windows 95 and since then it has been part of any following Windows OS.</a:t>
            </a:r>
          </a:p>
          <a:p>
            <a:endParaRPr lang="en-US" sz="1600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The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Start a Program 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function within task scheduler work with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.exe 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files,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PowerShell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 or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Command Prompt 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commands.</a:t>
            </a:r>
          </a:p>
          <a:p>
            <a:endParaRPr lang="en-US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We generally use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Command Prompt 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commands saved in a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Batch File 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since it is a convenient option to automate routines.</a:t>
            </a:r>
            <a:endParaRPr lang="en-GB" sz="1600" dirty="0">
              <a:solidFill>
                <a:srgbClr val="0C2340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20711C-0107-4DC6-8FFB-58EA5A147AD2}"/>
              </a:ext>
            </a:extLst>
          </p:cNvPr>
          <p:cNvSpPr/>
          <p:nvPr/>
        </p:nvSpPr>
        <p:spPr>
          <a:xfrm>
            <a:off x="6243539" y="5020080"/>
            <a:ext cx="570162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A Batch File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 is a special kind of text file that typically has a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.bat 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extension, which can include one or multiple commands that Command Prompt can understand and run in sequence to perform various actions. </a:t>
            </a:r>
            <a:endParaRPr lang="en-GB" sz="1600" dirty="0">
              <a:solidFill>
                <a:srgbClr val="0C234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01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B431F-DD27-4A64-85D5-043C6BA2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75954F6F-B4C7-48F7-AD2C-2A9436A07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6020" y="6197268"/>
            <a:ext cx="3122581" cy="363873"/>
          </a:xfrm>
        </p:spPr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6DEB390C-2D70-40B7-BC6E-5E86D49FE1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973" y="5732173"/>
            <a:ext cx="918315" cy="365125"/>
          </a:xfrm>
        </p:spPr>
        <p:txBody>
          <a:bodyPr/>
          <a:lstStyle/>
          <a:p>
            <a:fld id="{7AA7A2BC-56B6-435B-8F64-5E86BE97EA0D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40" name="Title 4">
            <a:extLst>
              <a:ext uri="{FF2B5EF4-FFF2-40B4-BE49-F238E27FC236}">
                <a16:creationId xmlns:a16="http://schemas.microsoft.com/office/drawing/2014/main" id="{91B9B7D7-DDEC-4216-9202-C57E5E7FC9B4}"/>
              </a:ext>
            </a:extLst>
          </p:cNvPr>
          <p:cNvSpPr txBox="1">
            <a:spLocks/>
          </p:cNvSpPr>
          <p:nvPr/>
        </p:nvSpPr>
        <p:spPr>
          <a:xfrm>
            <a:off x="365119" y="276265"/>
            <a:ext cx="3819125" cy="74266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A whole </a:t>
            </a:r>
            <a:r>
              <a:rPr lang="en-GB" sz="5400" dirty="0">
                <a:latin typeface="Century Gothic" panose="020B0502020202020204" pitchFamily="34" charset="0"/>
              </a:rPr>
              <a:t>new</a:t>
            </a:r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 world</a:t>
            </a:r>
            <a:endParaRPr lang="en-GB" sz="5400" b="1" dirty="0">
              <a:latin typeface="Century Gothic" panose="020B0502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03517-9F72-4A64-8940-BE5739153F4C}"/>
              </a:ext>
            </a:extLst>
          </p:cNvPr>
          <p:cNvSpPr/>
          <p:nvPr/>
        </p:nvSpPr>
        <p:spPr>
          <a:xfrm>
            <a:off x="6720840" y="571891"/>
            <a:ext cx="521879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To create a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batch 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file you only need to:</a:t>
            </a:r>
          </a:p>
          <a:p>
            <a:endParaRPr lang="en-US" sz="1600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Open a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text editor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Type the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command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 to be run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Save As </a:t>
            </a:r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.bat</a:t>
            </a:r>
          </a:p>
          <a:p>
            <a:endParaRPr lang="en-US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endParaRPr lang="en-US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@echo off: 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disables the display prompt – turns command echoing off</a:t>
            </a:r>
          </a:p>
          <a:p>
            <a:endParaRPr lang="en-US" sz="1600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“D:\R\R-3.6.1\bin\x64\R.exe”: </a:t>
            </a:r>
            <a:r>
              <a:rPr lang="en-US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specifies the Program to be started (just locate on your PC the R.exe file) </a:t>
            </a:r>
          </a:p>
          <a:p>
            <a:endParaRPr lang="en-GB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r>
              <a:rPr lang="en-GB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CMD BATCH: </a:t>
            </a:r>
            <a:r>
              <a:rPr lang="en-GB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This batch command invokes another instance of command prompt</a:t>
            </a:r>
          </a:p>
          <a:p>
            <a:endParaRPr lang="en-GB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r>
              <a:rPr lang="en-GB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“D:\</a:t>
            </a:r>
            <a:r>
              <a:rPr lang="en-GB" sz="1600" b="1" dirty="0" err="1">
                <a:solidFill>
                  <a:srgbClr val="0C2340"/>
                </a:solidFill>
                <a:latin typeface="Century Gothic" panose="020B0502020202020204" pitchFamily="34" charset="0"/>
              </a:rPr>
              <a:t>Scheduled_R</a:t>
            </a:r>
            <a:r>
              <a:rPr lang="en-GB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\....\</a:t>
            </a:r>
            <a:r>
              <a:rPr lang="en-GB" sz="1600" b="1" dirty="0" err="1">
                <a:solidFill>
                  <a:srgbClr val="0C2340"/>
                </a:solidFill>
                <a:latin typeface="Century Gothic" panose="020B0502020202020204" pitchFamily="34" charset="0"/>
              </a:rPr>
              <a:t>COVID_IS_SitRep_run.R</a:t>
            </a:r>
            <a:r>
              <a:rPr lang="en-GB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”: </a:t>
            </a:r>
            <a:r>
              <a:rPr lang="en-GB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path to the R script that will be executed by the program R.exe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77756-A9B5-49BD-80E2-C5B780351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1" y="1875533"/>
            <a:ext cx="6455099" cy="3330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2429D3-497A-4C68-8182-D111B9147885}"/>
              </a:ext>
            </a:extLst>
          </p:cNvPr>
          <p:cNvSpPr txBox="1"/>
          <p:nvPr/>
        </p:nvSpPr>
        <p:spPr>
          <a:xfrm>
            <a:off x="5288797" y="5850746"/>
            <a:ext cx="68170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C2340"/>
                </a:solidFill>
                <a:latin typeface="Century Gothic" panose="020B0502020202020204" pitchFamily="34" charset="0"/>
              </a:rPr>
              <a:t>Alternatively, you can use the simplified </a:t>
            </a:r>
            <a:r>
              <a:rPr lang="en-GB" sz="1600" b="1" dirty="0">
                <a:solidFill>
                  <a:srgbClr val="0C234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library(</a:t>
            </a:r>
            <a:r>
              <a:rPr lang="en-GB" sz="1600" b="1" dirty="0" err="1">
                <a:solidFill>
                  <a:srgbClr val="0C234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taskscheduleR</a:t>
            </a:r>
            <a:r>
              <a:rPr lang="en-GB" sz="1600" b="1" dirty="0">
                <a:solidFill>
                  <a:srgbClr val="0C2340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)</a:t>
            </a:r>
            <a:endParaRPr lang="en-GB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09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2AFD60-652C-4462-B540-D39E4B737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4A41-C5C3-48F6-AE2E-DDE4963AD3A1}" type="datetime6">
              <a:rPr lang="en-GB" smtClean="0"/>
              <a:t>July 20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84233-DED2-4F73-B59C-D59DBAF6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25B8-D34D-40A6-9E23-251978F481D6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B0BA0-63B8-422B-9F4A-A1171D45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Clinical Informatics | NHS R webinars</a:t>
            </a:r>
            <a:endParaRPr lang="en-GB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E3622AF-3561-468E-A78F-3705E0C530DE}"/>
              </a:ext>
            </a:extLst>
          </p:cNvPr>
          <p:cNvSpPr txBox="1">
            <a:spLocks/>
          </p:cNvSpPr>
          <p:nvPr/>
        </p:nvSpPr>
        <p:spPr>
          <a:xfrm>
            <a:off x="365119" y="276265"/>
            <a:ext cx="3819125" cy="742667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38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A whole </a:t>
            </a:r>
            <a:r>
              <a:rPr lang="en-GB" sz="5400" dirty="0">
                <a:latin typeface="Century Gothic" panose="020B0502020202020204" pitchFamily="34" charset="0"/>
              </a:rPr>
              <a:t>new</a:t>
            </a:r>
            <a:r>
              <a:rPr lang="en-GB" sz="5400" dirty="0">
                <a:solidFill>
                  <a:schemeClr val="bg2"/>
                </a:solidFill>
                <a:latin typeface="Century Gothic" panose="020B0502020202020204" pitchFamily="34" charset="0"/>
              </a:rPr>
              <a:t> world</a:t>
            </a:r>
            <a:endParaRPr lang="en-GB" sz="5400" b="1" dirty="0">
              <a:latin typeface="Century Gothic" panose="020B0502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63849-D746-4726-9C60-4376D08B8968}"/>
              </a:ext>
            </a:extLst>
          </p:cNvPr>
          <p:cNvSpPr/>
          <p:nvPr/>
        </p:nvSpPr>
        <p:spPr>
          <a:xfrm>
            <a:off x="356665" y="1768128"/>
            <a:ext cx="1078598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QUICK TROUBLESHOOTING :</a:t>
            </a:r>
          </a:p>
          <a:p>
            <a:endParaRPr lang="en-US" sz="1600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When using the </a:t>
            </a:r>
            <a:r>
              <a:rPr lang="en-US" sz="1400" b="1" i="1" dirty="0">
                <a:solidFill>
                  <a:srgbClr val="0C2340"/>
                </a:solidFill>
                <a:latin typeface="Century Gothic" panose="020B0502020202020204" pitchFamily="34" charset="0"/>
              </a:rPr>
              <a:t>library(</a:t>
            </a:r>
            <a:r>
              <a:rPr lang="en-US" sz="1400" b="1" i="1" dirty="0" err="1">
                <a:solidFill>
                  <a:srgbClr val="0C2340"/>
                </a:solidFill>
                <a:latin typeface="Century Gothic" panose="020B0502020202020204" pitchFamily="34" charset="0"/>
              </a:rPr>
              <a:t>taskscheduleR</a:t>
            </a:r>
            <a:r>
              <a:rPr lang="en-US" sz="1400" b="1" i="1" dirty="0">
                <a:solidFill>
                  <a:srgbClr val="0C2340"/>
                </a:solidFill>
                <a:latin typeface="Century Gothic" panose="020B0502020202020204" pitchFamily="34" charset="0"/>
              </a:rPr>
              <a:t>) </a:t>
            </a:r>
            <a:r>
              <a:rPr lang="en-US" sz="14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Add-In </a:t>
            </a: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make sure to use directories without white spaces or it’ll throw an error</a:t>
            </a:r>
          </a:p>
          <a:p>
            <a:endParaRPr lang="en-US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endParaRPr lang="en-US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endParaRPr lang="en-US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endParaRPr lang="en-US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endParaRPr lang="en-US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endParaRPr lang="en-US" sz="1600" b="1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When using </a:t>
            </a:r>
            <a:r>
              <a:rPr lang="en-US" sz="14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Task Scheduler + .bat files</a:t>
            </a: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, tick the option: </a:t>
            </a:r>
          </a:p>
          <a:p>
            <a:pPr lvl="1"/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“</a:t>
            </a:r>
            <a:r>
              <a:rPr lang="en-US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Run whether user is logged on or not</a:t>
            </a: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” and if you are having folders permission </a:t>
            </a:r>
          </a:p>
          <a:p>
            <a:pPr lvl="1"/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issues (error 0x2), tick “</a:t>
            </a:r>
            <a:r>
              <a:rPr lang="en-US" sz="1400" i="1" dirty="0">
                <a:solidFill>
                  <a:srgbClr val="0C2340"/>
                </a:solidFill>
                <a:latin typeface="Century Gothic" panose="020B0502020202020204" pitchFamily="34" charset="0"/>
              </a:rPr>
              <a:t>Run with the highest privileges</a:t>
            </a: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”</a:t>
            </a:r>
          </a:p>
          <a:p>
            <a:pPr lvl="1"/>
            <a:endParaRPr lang="en-US" sz="1400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If you want to render a html page (with </a:t>
            </a:r>
            <a:r>
              <a:rPr lang="en-US" sz="1400" dirty="0" err="1">
                <a:solidFill>
                  <a:srgbClr val="0C2340"/>
                </a:solidFill>
                <a:latin typeface="Century Gothic" panose="020B0502020202020204" pitchFamily="34" charset="0"/>
              </a:rPr>
              <a:t>flexdashboard</a:t>
            </a: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 or </a:t>
            </a:r>
            <a:r>
              <a:rPr lang="en-US" sz="1400" dirty="0" err="1">
                <a:solidFill>
                  <a:srgbClr val="0C2340"/>
                </a:solidFill>
                <a:latin typeface="Century Gothic" panose="020B0502020202020204" pitchFamily="34" charset="0"/>
              </a:rPr>
              <a:t>rmarkdown</a:t>
            </a: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) you most likely</a:t>
            </a:r>
          </a:p>
          <a:p>
            <a:pPr lvl="1"/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will have to specify the location of PANDOC (which is called only from the IDE </a:t>
            </a:r>
          </a:p>
          <a:p>
            <a:pPr lvl="1"/>
            <a:r>
              <a:rPr lang="en-US" sz="1400" dirty="0" err="1">
                <a:solidFill>
                  <a:srgbClr val="0C2340"/>
                </a:solidFill>
                <a:latin typeface="Century Gothic" panose="020B0502020202020204" pitchFamily="34" charset="0"/>
              </a:rPr>
              <a:t>Rstudio</a:t>
            </a: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, not from R.exe) at the beginning of your </a:t>
            </a:r>
            <a:r>
              <a:rPr lang="en-US" sz="1400" dirty="0" err="1">
                <a:solidFill>
                  <a:srgbClr val="0C2340"/>
                </a:solidFill>
                <a:latin typeface="Century Gothic" panose="020B0502020202020204" pitchFamily="34" charset="0"/>
              </a:rPr>
              <a:t>Rscript</a:t>
            </a:r>
            <a:r>
              <a:rPr lang="en-US" sz="1400" dirty="0">
                <a:solidFill>
                  <a:srgbClr val="0C2340"/>
                </a:solidFill>
                <a:latin typeface="Century Gothic" panose="020B0502020202020204" pitchFamily="34" charset="0"/>
              </a:rPr>
              <a:t>:</a:t>
            </a:r>
          </a:p>
          <a:p>
            <a:pPr lvl="1"/>
            <a:endParaRPr lang="en-US" sz="1400" dirty="0">
              <a:solidFill>
                <a:srgbClr val="0C2340"/>
              </a:solidFill>
              <a:latin typeface="Century Gothic" panose="020B0502020202020204" pitchFamily="34" charset="0"/>
            </a:endParaRPr>
          </a:p>
          <a:p>
            <a:pPr lvl="1"/>
            <a:r>
              <a:rPr lang="en-US" sz="12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                                                    </a:t>
            </a:r>
            <a:r>
              <a:rPr lang="en-US" sz="1200" b="1" dirty="0" err="1">
                <a:solidFill>
                  <a:srgbClr val="0C2340"/>
                </a:solidFill>
                <a:latin typeface="Century Gothic" panose="020B0502020202020204" pitchFamily="34" charset="0"/>
              </a:rPr>
              <a:t>Sys.setenv</a:t>
            </a:r>
            <a:r>
              <a:rPr lang="en-US" sz="1200" b="1" dirty="0">
                <a:solidFill>
                  <a:srgbClr val="0C2340"/>
                </a:solidFill>
                <a:latin typeface="Century Gothic" panose="020B0502020202020204" pitchFamily="34" charset="0"/>
              </a:rPr>
              <a:t>(RSTUDIO_PANDOC="D:\\R\\RStudio\\bin\\Pandoc")</a:t>
            </a:r>
            <a:endParaRPr lang="en-US" sz="1600" dirty="0">
              <a:solidFill>
                <a:srgbClr val="0C234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1EF3C-40AE-432C-BEFF-76E95CB72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"/>
          <a:stretch/>
        </p:blipFill>
        <p:spPr>
          <a:xfrm>
            <a:off x="716973" y="2564693"/>
            <a:ext cx="10720788" cy="1185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92BEEF-1197-48AC-A53B-003C4D64D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180" y="3533605"/>
            <a:ext cx="3482889" cy="2619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649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323232"/>
      </a:dk1>
      <a:lt1>
        <a:srgbClr val="FFFFFF"/>
      </a:lt1>
      <a:dk2>
        <a:srgbClr val="5E6A71"/>
      </a:dk2>
      <a:lt2>
        <a:srgbClr val="0C2340"/>
      </a:lt2>
      <a:accent1>
        <a:srgbClr val="00B0AD"/>
      </a:accent1>
      <a:accent2>
        <a:srgbClr val="9BBB59"/>
      </a:accent2>
      <a:accent3>
        <a:srgbClr val="F6B221"/>
      </a:accent3>
      <a:accent4>
        <a:srgbClr val="F79646"/>
      </a:accent4>
      <a:accent5>
        <a:srgbClr val="C00000"/>
      </a:accent5>
      <a:accent6>
        <a:srgbClr val="800080"/>
      </a:accent6>
      <a:hlink>
        <a:srgbClr val="0C2340"/>
      </a:hlink>
      <a:folHlink>
        <a:srgbClr val="0C234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9855</TotalTime>
  <Words>1340</Words>
  <Application>Microsoft Office PowerPoint</Application>
  <PresentationFormat>Widescreen</PresentationFormat>
  <Paragraphs>300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Lucida Console</vt:lpstr>
      <vt:lpstr>Wingdings</vt:lpstr>
      <vt:lpstr>Office Theme</vt:lpstr>
      <vt:lpstr>Clinical Informatics</vt:lpstr>
      <vt:lpstr>Agenda</vt:lpstr>
      <vt:lpstr>Who we are</vt:lpstr>
      <vt:lpstr>Our infrastructure</vt:lpstr>
      <vt:lpstr>Our toolchain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</dc:creator>
  <cp:lastModifiedBy>Thomas Jemmett (MLCSU)</cp:lastModifiedBy>
  <cp:revision>147</cp:revision>
  <dcterms:created xsi:type="dcterms:W3CDTF">2018-01-24T21:49:04Z</dcterms:created>
  <dcterms:modified xsi:type="dcterms:W3CDTF">2020-07-15T08:57:51Z</dcterms:modified>
</cp:coreProperties>
</file>